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94" r:id="rId3"/>
    <p:sldId id="281" r:id="rId4"/>
    <p:sldId id="295" r:id="rId5"/>
    <p:sldId id="297" r:id="rId6"/>
    <p:sldId id="293" r:id="rId7"/>
    <p:sldId id="282" r:id="rId8"/>
    <p:sldId id="279" r:id="rId9"/>
    <p:sldId id="283" r:id="rId10"/>
    <p:sldId id="271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96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88874-DC49-4E9D-84D1-6D00D193A06E}" type="datetimeFigureOut">
              <a:rPr lang="en-ZA" smtClean="0"/>
              <a:pPr/>
              <a:t>2013/05/23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16F324-EDC1-4C76-95FC-601E2CF5EB3E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14642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D7DDB-3B7D-489E-9C51-8977FE6A287D}" type="datetimeFigureOut">
              <a:rPr lang="en-ZA" smtClean="0"/>
              <a:pPr/>
              <a:t>2013/05/23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E3C5-41C7-41A3-A341-7483D4C98575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39406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D7DDB-3B7D-489E-9C51-8977FE6A287D}" type="datetimeFigureOut">
              <a:rPr lang="en-ZA" smtClean="0"/>
              <a:pPr/>
              <a:t>2013/05/23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E3C5-41C7-41A3-A341-7483D4C98575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66052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D7DDB-3B7D-489E-9C51-8977FE6A287D}" type="datetimeFigureOut">
              <a:rPr lang="en-ZA" smtClean="0"/>
              <a:pPr/>
              <a:t>2013/05/23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E3C5-41C7-41A3-A341-7483D4C98575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72160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D7DDB-3B7D-489E-9C51-8977FE6A287D}" type="datetimeFigureOut">
              <a:rPr lang="en-ZA" smtClean="0"/>
              <a:pPr/>
              <a:t>2013/05/23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E3C5-41C7-41A3-A341-7483D4C98575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99546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D7DDB-3B7D-489E-9C51-8977FE6A287D}" type="datetimeFigureOut">
              <a:rPr lang="en-ZA" smtClean="0"/>
              <a:pPr/>
              <a:t>2013/05/23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E3C5-41C7-41A3-A341-7483D4C98575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20215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D7DDB-3B7D-489E-9C51-8977FE6A287D}" type="datetimeFigureOut">
              <a:rPr lang="en-ZA" smtClean="0"/>
              <a:pPr/>
              <a:t>2013/05/23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E3C5-41C7-41A3-A341-7483D4C98575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25912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D7DDB-3B7D-489E-9C51-8977FE6A287D}" type="datetimeFigureOut">
              <a:rPr lang="en-ZA" smtClean="0"/>
              <a:pPr/>
              <a:t>2013/05/23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E3C5-41C7-41A3-A341-7483D4C98575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93132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D7DDB-3B7D-489E-9C51-8977FE6A287D}" type="datetimeFigureOut">
              <a:rPr lang="en-ZA" smtClean="0"/>
              <a:pPr/>
              <a:t>2013/05/23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E3C5-41C7-41A3-A341-7483D4C98575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79490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D7DDB-3B7D-489E-9C51-8977FE6A287D}" type="datetimeFigureOut">
              <a:rPr lang="en-ZA" smtClean="0"/>
              <a:pPr/>
              <a:t>2013/05/23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E3C5-41C7-41A3-A341-7483D4C98575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3346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D7DDB-3B7D-489E-9C51-8977FE6A287D}" type="datetimeFigureOut">
              <a:rPr lang="en-ZA" smtClean="0"/>
              <a:pPr/>
              <a:t>2013/05/23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E3C5-41C7-41A3-A341-7483D4C98575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87595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D7DDB-3B7D-489E-9C51-8977FE6A287D}" type="datetimeFigureOut">
              <a:rPr lang="en-ZA" smtClean="0"/>
              <a:pPr/>
              <a:t>2013/05/23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E3C5-41C7-41A3-A341-7483D4C98575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44058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D7DDB-3B7D-489E-9C51-8977FE6A287D}" type="datetimeFigureOut">
              <a:rPr lang="en-ZA" smtClean="0"/>
              <a:pPr/>
              <a:t>2013/05/23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9E3C5-41C7-41A3-A341-7483D4C98575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55008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://www.sxc.hu/browse.phtml?f=download&amp;id=1195767" TargetMode="External"/><Relationship Id="rId7" Type="http://schemas.openxmlformats.org/officeDocument/2006/relationships/hyperlink" Target="http://www.sxc.hu/browse.phtml?f=download&amp;id=542322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://www.sxc.hu/browse.phtml?f=download&amp;id=760797" TargetMode="External"/><Relationship Id="rId10" Type="http://schemas.openxmlformats.org/officeDocument/2006/relationships/image" Target="../media/image5.jpeg"/><Relationship Id="rId4" Type="http://schemas.openxmlformats.org/officeDocument/2006/relationships/image" Target="../media/image2.jpeg"/><Relationship Id="rId9" Type="http://schemas.openxmlformats.org/officeDocument/2006/relationships/hyperlink" Target="http://www.sxc.hu/browse.phtml?f=download&amp;id=949685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hyperlink" Target="http://www.sxc.hu/browse.phtml?f=download&amp;id=992166" TargetMode="External"/><Relationship Id="rId7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hyperlink" Target="http://www.sxc.hu/browse.phtml?f=download&amp;id=115103" TargetMode="Externa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4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1440159"/>
          </a:xfrm>
        </p:spPr>
        <p:txBody>
          <a:bodyPr>
            <a:normAutofit fontScale="90000"/>
          </a:bodyPr>
          <a:lstStyle/>
          <a:p>
            <a:pPr marL="0" lvl="0" indent="0"/>
            <a:r>
              <a:rPr lang="en-ZA" sz="3100" b="1" dirty="0" smtClean="0">
                <a:solidFill>
                  <a:schemeClr val="tx2"/>
                </a:solidFill>
              </a:rPr>
              <a:t>ENGINEERING COUNCIL OF SOUTH </a:t>
            </a:r>
            <a:r>
              <a:rPr lang="en-ZA" sz="3100" b="1" dirty="0" smtClean="0">
                <a:solidFill>
                  <a:schemeClr val="tx2"/>
                </a:solidFill>
              </a:rPr>
              <a:t>AFRICA</a:t>
            </a:r>
            <a:br>
              <a:rPr lang="en-ZA" sz="3100" b="1" dirty="0" smtClean="0">
                <a:solidFill>
                  <a:schemeClr val="tx2"/>
                </a:solidFill>
              </a:rPr>
            </a:br>
            <a:r>
              <a:rPr lang="en-ZA" sz="3100" b="1" dirty="0" smtClean="0"/>
              <a:t/>
            </a:r>
            <a:br>
              <a:rPr lang="en-ZA" sz="3100" b="1" dirty="0" smtClean="0"/>
            </a:br>
            <a:r>
              <a:rPr lang="en-ZA" sz="3100" b="1" dirty="0" smtClean="0"/>
              <a:t>“</a:t>
            </a:r>
            <a:r>
              <a:rPr lang="en-ZA" sz="2800" dirty="0" smtClean="0"/>
              <a:t>endorses </a:t>
            </a:r>
            <a:r>
              <a:rPr lang="en-ZA" sz="2800" dirty="0"/>
              <a:t>the National Infrastructure Plan of government and seeks to provide support in the </a:t>
            </a:r>
            <a:r>
              <a:rPr lang="en-ZA" sz="2800" dirty="0" smtClean="0"/>
              <a:t/>
            </a:r>
            <a:br>
              <a:rPr lang="en-ZA" sz="2800" dirty="0" smtClean="0"/>
            </a:br>
            <a:r>
              <a:rPr lang="en-ZA" sz="2800" dirty="0" smtClean="0"/>
              <a:t>implementation </a:t>
            </a:r>
            <a:r>
              <a:rPr lang="en-ZA" sz="2800" dirty="0"/>
              <a:t>of the </a:t>
            </a:r>
            <a:r>
              <a:rPr lang="en-ZA" sz="2800" dirty="0" smtClean="0"/>
              <a:t>Plan”</a:t>
            </a:r>
            <a:endParaRPr lang="en-ZA" sz="2800" dirty="0"/>
          </a:p>
        </p:txBody>
      </p:sp>
      <p:sp>
        <p:nvSpPr>
          <p:cNvPr id="2051" name="Subtitle 5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198984"/>
          </a:xfrm>
        </p:spPr>
        <p:txBody>
          <a:bodyPr>
            <a:normAutofit/>
          </a:bodyPr>
          <a:lstStyle/>
          <a:p>
            <a:r>
              <a:rPr lang="en-ZA" sz="2000" b="1" dirty="0" smtClean="0"/>
              <a:t>Date: 28 MAY 2013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519D00-E4C9-4E98-BBFF-8BD170DB287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188640"/>
            <a:ext cx="1137285" cy="1007745"/>
          </a:xfrm>
          <a:prstGeom prst="rect">
            <a:avLst/>
          </a:prstGeom>
        </p:spPr>
      </p:pic>
      <p:pic>
        <p:nvPicPr>
          <p:cNvPr id="2" name="Picture 2" descr="world is min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4216" y="4453384"/>
            <a:ext cx="1512168" cy="1993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Splash!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208" y="4453384"/>
            <a:ext cx="2658576" cy="1987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Stocking Around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453384"/>
            <a:ext cx="3198081" cy="1987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-Puzzle World II-">
            <a:hlinkClick r:id="rId9"/>
          </p:cNvPr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78" t="-304" r="13678" b="304"/>
          <a:stretch/>
        </p:blipFill>
        <p:spPr bwMode="auto">
          <a:xfrm>
            <a:off x="23744" y="4437112"/>
            <a:ext cx="1452880" cy="2000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033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4000" b="1" dirty="0" smtClean="0">
                <a:solidFill>
                  <a:schemeClr val="tx2"/>
                </a:solidFill>
              </a:rPr>
              <a:t>Questions?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ZA" sz="2400" dirty="0"/>
              <a:t> </a:t>
            </a:r>
            <a:endParaRPr lang="en-ZA" sz="2400" dirty="0" smtClean="0"/>
          </a:p>
          <a:p>
            <a:pPr marL="0" indent="0" algn="ctr">
              <a:buNone/>
            </a:pPr>
            <a:r>
              <a:rPr lang="en-ZA" sz="6000" dirty="0" smtClean="0"/>
              <a:t>Thank you!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B2BC3C-E58F-4E95-B933-3CBA861B805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83104"/>
            <a:ext cx="2641476" cy="1981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4" name="Picture 2" descr="Dream landscap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591" y="4383105"/>
            <a:ext cx="2971661" cy="1981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4" descr="TV News Media 4">
            <a:hlinkClick r:id="rId5"/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89" b="22480"/>
          <a:stretch/>
        </p:blipFill>
        <p:spPr bwMode="auto">
          <a:xfrm>
            <a:off x="5573649" y="4383103"/>
            <a:ext cx="1905000" cy="1981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720"/>
          <a:stretch/>
        </p:blipFill>
        <p:spPr bwMode="auto">
          <a:xfrm>
            <a:off x="7478649" y="4383103"/>
            <a:ext cx="1665351" cy="1981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188640"/>
            <a:ext cx="1137285" cy="1007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28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Presentation Outline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Autofit/>
          </a:bodyPr>
          <a:lstStyle/>
          <a:p>
            <a:r>
              <a:rPr lang="en-ZA" sz="2800" dirty="0" smtClean="0"/>
              <a:t>State Presidents Call</a:t>
            </a:r>
          </a:p>
          <a:p>
            <a:r>
              <a:rPr lang="en-ZA" sz="2800" dirty="0" smtClean="0"/>
              <a:t>National High Priority Infrastructure Challenges</a:t>
            </a:r>
          </a:p>
          <a:p>
            <a:r>
              <a:rPr lang="en-ZA" sz="2800" dirty="0" smtClean="0"/>
              <a:t>An Engineering Profession relevant to the National Imperatives</a:t>
            </a:r>
          </a:p>
          <a:p>
            <a:endParaRPr lang="en-ZA" sz="1000" dirty="0" smtClean="0"/>
          </a:p>
          <a:p>
            <a:r>
              <a:rPr lang="en-ZA" sz="2800" dirty="0" smtClean="0"/>
              <a:t>ECSA’s Response to the State President’s Call</a:t>
            </a:r>
          </a:p>
          <a:p>
            <a:endParaRPr lang="en-ZA" sz="1000" dirty="0" smtClean="0"/>
          </a:p>
          <a:p>
            <a:r>
              <a:rPr lang="en-ZA" sz="2800" dirty="0"/>
              <a:t>ECSA &amp; PICC </a:t>
            </a:r>
            <a:r>
              <a:rPr lang="en-ZA" sz="2800" dirty="0" smtClean="0"/>
              <a:t>– MoI</a:t>
            </a:r>
          </a:p>
          <a:p>
            <a:endParaRPr lang="en-ZA" sz="1000" dirty="0" smtClean="0"/>
          </a:p>
          <a:p>
            <a:r>
              <a:rPr lang="en-ZA" sz="2800" dirty="0"/>
              <a:t>ECSA &amp; PICC </a:t>
            </a:r>
            <a:r>
              <a:rPr lang="en-ZA" sz="2800" dirty="0" smtClean="0"/>
              <a:t>Partnership</a:t>
            </a:r>
          </a:p>
          <a:p>
            <a:endParaRPr lang="en-ZA" sz="1000" dirty="0" smtClean="0"/>
          </a:p>
          <a:p>
            <a:r>
              <a:rPr lang="en-ZA" sz="2800" dirty="0"/>
              <a:t>Next Steps</a:t>
            </a:r>
            <a:endParaRPr lang="en-ZA" sz="2800" dirty="0" smtClean="0"/>
          </a:p>
          <a:p>
            <a:endParaRPr lang="en-ZA" sz="28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188640"/>
            <a:ext cx="1137285" cy="1007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9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State President’s Call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ZA" dirty="0"/>
          </a:p>
          <a:p>
            <a:r>
              <a:rPr lang="en-ZA" dirty="0"/>
              <a:t> “For the year 2012 and beyond, we invite the nation to join government in a massive infrastructure development drive. </a:t>
            </a:r>
            <a:r>
              <a:rPr lang="en-ZA" dirty="0" smtClean="0"/>
              <a:t>This </a:t>
            </a:r>
            <a:r>
              <a:rPr lang="en-ZA" dirty="0"/>
              <a:t>will boost the level of economy and create job opportunities”. </a:t>
            </a:r>
            <a:r>
              <a:rPr lang="en-ZA" dirty="0" smtClean="0"/>
              <a:t>- President </a:t>
            </a:r>
            <a:r>
              <a:rPr lang="en-ZA" dirty="0"/>
              <a:t>Jacob Zuma in his State of the Nation Address on 9 February 2012. 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188640"/>
            <a:ext cx="1137285" cy="1007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74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ZA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ZA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ZA" b="1" dirty="0" smtClean="0"/>
              <a:t>National high priority infrastructure challenges</a:t>
            </a:r>
            <a:br>
              <a:rPr lang="en-ZA" b="1" dirty="0" smtClean="0"/>
            </a:br>
            <a:endParaRPr lang="en-ZA" b="1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542925" y="1528763"/>
            <a:ext cx="8601075" cy="4608512"/>
          </a:xfrm>
        </p:spPr>
        <p:txBody>
          <a:bodyPr>
            <a:normAutofit fontScale="92500" lnSpcReduction="10000"/>
          </a:bodyPr>
          <a:lstStyle/>
          <a:p>
            <a:r>
              <a:rPr lang="en-GB" sz="3000" dirty="0" smtClean="0">
                <a:latin typeface="Calibri" pitchFamily="34" charset="0"/>
                <a:cs typeface="Calibri" pitchFamily="34" charset="0"/>
              </a:rPr>
              <a:t>Development of standardised and modular </a:t>
            </a:r>
            <a:r>
              <a:rPr lang="en-GB" sz="30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school buildings </a:t>
            </a:r>
            <a:r>
              <a:rPr lang="en-GB" sz="3000" dirty="0" smtClean="0">
                <a:latin typeface="Calibri" pitchFamily="34" charset="0"/>
                <a:cs typeface="Calibri" pitchFamily="34" charset="0"/>
              </a:rPr>
              <a:t>(~200 schools in 2013)</a:t>
            </a:r>
            <a:endParaRPr lang="en-GB" sz="30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n-GB" sz="3000" dirty="0" smtClean="0">
                <a:latin typeface="Calibri" pitchFamily="34" charset="0"/>
                <a:cs typeface="Calibri" pitchFamily="34" charset="0"/>
              </a:rPr>
              <a:t>Design and development of affordable university </a:t>
            </a:r>
            <a:r>
              <a:rPr lang="en-GB" sz="30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student accommodation </a:t>
            </a:r>
            <a:r>
              <a:rPr lang="en-GB" sz="3000" dirty="0" smtClean="0">
                <a:latin typeface="Calibri" pitchFamily="34" charset="0"/>
                <a:cs typeface="Calibri" pitchFamily="34" charset="0"/>
              </a:rPr>
              <a:t>(backlog ~ 200k)</a:t>
            </a:r>
          </a:p>
          <a:p>
            <a:r>
              <a:rPr lang="en-GB" sz="3000" dirty="0" smtClean="0">
                <a:latin typeface="Calibri" pitchFamily="34" charset="0"/>
                <a:cs typeface="Calibri" pitchFamily="34" charset="0"/>
              </a:rPr>
              <a:t> Increased rate of </a:t>
            </a:r>
            <a:r>
              <a:rPr lang="en-GB" sz="30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electrification of households </a:t>
            </a:r>
            <a:r>
              <a:rPr lang="en-GB" sz="3000" dirty="0" smtClean="0">
                <a:latin typeface="Calibri" pitchFamily="34" charset="0"/>
                <a:cs typeface="Calibri" pitchFamily="34" charset="0"/>
              </a:rPr>
              <a:t>to over 300k households p/a from around 200k</a:t>
            </a:r>
          </a:p>
          <a:p>
            <a:r>
              <a:rPr lang="en-GB" sz="3000" dirty="0" smtClean="0">
                <a:latin typeface="Calibri" pitchFamily="34" charset="0"/>
                <a:cs typeface="Calibri" pitchFamily="34" charset="0"/>
              </a:rPr>
              <a:t> Address </a:t>
            </a:r>
            <a:r>
              <a:rPr lang="en-GB" sz="30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Water leakages</a:t>
            </a:r>
          </a:p>
          <a:p>
            <a:r>
              <a:rPr lang="en-GB" sz="3000" dirty="0" smtClean="0">
                <a:latin typeface="Calibri" pitchFamily="34" charset="0"/>
                <a:cs typeface="Calibri" pitchFamily="34" charset="0"/>
              </a:rPr>
              <a:t>Role out of broad band </a:t>
            </a:r>
            <a:r>
              <a:rPr lang="en-GB" sz="30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internet connectivity </a:t>
            </a:r>
            <a:r>
              <a:rPr lang="en-GB" sz="3000" dirty="0" smtClean="0">
                <a:latin typeface="Calibri" pitchFamily="34" charset="0"/>
                <a:cs typeface="Calibri" pitchFamily="34" charset="0"/>
              </a:rPr>
              <a:t>to rural areas</a:t>
            </a:r>
          </a:p>
          <a:p>
            <a:r>
              <a:rPr lang="en-GB" sz="3000" dirty="0" smtClean="0">
                <a:latin typeface="Calibri" pitchFamily="34" charset="0"/>
                <a:cs typeface="Calibri" pitchFamily="34" charset="0"/>
              </a:rPr>
              <a:t>Provision of </a:t>
            </a:r>
            <a:r>
              <a:rPr lang="en-GB" sz="30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health care facilities</a:t>
            </a:r>
          </a:p>
          <a:p>
            <a:endParaRPr lang="en-ZA" b="1" i="1" dirty="0" smtClean="0">
              <a:latin typeface="Century Gothic" pitchFamily="34" charset="0"/>
            </a:endParaRPr>
          </a:p>
          <a:p>
            <a:pPr lvl="1">
              <a:buFontTx/>
              <a:buNone/>
            </a:pPr>
            <a:endParaRPr lang="en-ZA" sz="2000" dirty="0" smtClean="0">
              <a:latin typeface="Century Gothic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58BC69-E85F-4398-9E65-92972404F00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1269" name="AutoShape 2" descr="data:image/jpeg;base64,/9j/4AAQSkZJRgABAQAAAQABAAD/2wCEAAkGBhQSEBQUEhQWFBQUFhcVGBQYGBocGBgdFxUXHBUfGBQXHSYeGBojGhgXHy8gIycpLCwsGR4xNTAqNSYrLCoBCQoKDgwOGg8PGikkHSQtLCwqKSwsLCwsLCwsKSksKSkpLCwsLCwsKSwsLCwsLCwsLCwpLCwsLCwsLCwsLCwpLP/AABEIAI8BYQMBIgACEQEDEQH/xAAcAAACAgMBAQAAAAAAAAAAAAAABgQFAQMHAgj/xABHEAACAQMCAwUGAwQHBgUFAAABAgMABBESIQUGMRMiQVFhBxQycYGRUqGxFUKCkiNicqLB0dIXU1ST4fAWJGOUsjM0Q1Wj/8QAGgEBAQADAQEAAAAAAAAAAAAAAAECAwQFBv/EAC4RAAICAQQAAwcDBQAAAAAAAAABAhEDBBIhMQVBURMiYXGBkaFS0eEUFUKx8f/aAAwDAQACEQMRAD8A7jRRRQBRRRQBRRRQBRRRQBRRRQBRRRQBRRRQBRRRQBRRRQBRRRQBRRRQBRRRQBRRQTQEW/lwuB1bb6eNKPM4zJGPQ/4UySSamJ+g+VLXMjf0qeYGfzFceSW5nzHjeRS00m+uF+TRf3YVCo6kYA+lfPHMto6XMgfxYkfImu5TEk5NKHO3CEmXOO+N81yRzezkm+nwed4b4w1qakvcfHy+Jy6NKlRx16FsVOD1FbMV6h92jCrWwLQor0BQpla2A15Ar0BVAVnTWQte9NAa8VnTWwrWMVQeQK9BayBXrFAecVnFFZFCGMVitumihT6woooqmsKKKKAKKKKAKKKKAKKKKAKKKKAKKKKAKK0Xd7HEuuV1jUfvOwUfc7VC4VzRa3LulvOkrIAWCHOATgb9Dv5UBaUUVhmxudqAzRUReLwlgomjLE4Ch1yT4YGc1Qcwe0uys5Gild+0XGUWNs79MEgKR65xQDVRULg3GIrqFJoWDI4yD4jzBHgw6EVzH2i+1C6tr17a17MBAgLFNTFmXJAyceI8Kllo63RUThKSCCITNrl0LrbAGWwNWwAA3zUuqQKicQuMDT4n9KkTTBRk0vTXupixrRmnSpdnJqcygtvmyXrqk5ktCdMg8Nj8qk+/ZO29El0CCG39K5rSXJ42sxxz4ZY5eYvQW4Y7np4VQ8xQaWBA2q/nj0tt08KrOKQFxXHlhu5R8hhyRwp4pr3r7EfjvCRKA6DDAb+tKjRkHB2IroT2rK21ab3kxp1LRjDfrW3BqnH3cn3PrPDvFNtYsjteT9PmIgFbAtbrqxeJyrqVI8DXgCvUTTVo+qTTVoAtegtZAr2FqlPIWvQFewtGKA84oxXrFGKoPIFBrJNa3oDNM3JvJcl9JsCsQPef/AetSOReQZL1g7grADu3i3ov+dd04bw6OCNY4lCqowAKEbFX/ZRafhP8xrFOmaKEsk0UUVTEKKKKAKKKKAKKQOM+2a0gkeMRzSPGzIwChRlSQd2Oeo8qrZPajxCYarXhkhXqGYSMD/Kqj7E1LLR1GiuL2Xt0uEl03NtHpBwwTUjr57OSMjyOK67FxWNoBcagIjGJdZ2AUrqyfLarZCXRXLp/axcXdx7vwu2Dnf8ApJfIdW0AjSvqx8Rtnao3MV9x+0iM8ksLRruwjVDoBPiGQHHhkE1LLR1qvn2653v4OJabi5kZYLjDoCFVlV8HKoACCu9P/s39pxvnNvcKqzaSysuQsgHxDSc6WA364Iz0xSJ7ZuF9lxIuBtPGsn1Hcb/4g/Woyo7NzTwqG5tJFnRpYwO00qcMdHeGk5G5xjr41zrkDnGx9+jhtbIW/bBk7ZnLOcDUAQc7Er+Lyp95D4p7zw22kO57MI3zj7jZ+ZXP1rgfE0PD+KPp2Ntcal9VD6l+64+9VkR3T2hc4fs607RVDSu2iMH4QcEkt6ADp47Vzjk7gE/G2lmvbmUxRsF0KcZYjOFX4UUDHQeNdB5/5X/adiohI1qRNET0bKnYnwyp6+eK5fypxi/4PK6vZyukmNUZVhuucMkiqR5jxBqeY8joS+xixUo0fbRujKyuJMnKkEHDAjqPKrXnrkaLiMODhJkB7OXHT+q3mh/LqPVVn9onE7pdNlw2SNjt2sgJA+WtUQH5k/KnTkqzuorKNL1w84LEtqLHBYlQzHqQDjbbYVSHGOV+Ybjgt48Uyto1Yli/R4z0zjcHoRt5YODKOJcdD4Oh5zMQfwR94A/RVH1p69uNvB7nG7qO37QJGw2OMFnB81wOngSPWqT2D8L1S3FweiKsSn1c6m+wVfvU8zLyOy1rmmCjJomnCjJpW4nxfXqI6Y2+4rTmzxxL4nHqdTHDHns3XfFtTenSq6eQeJqiveJFSQPPNbXvdcYYHfoR615kcrk3Z8v/AFyyTdk6TiQGwrT70TVT2mTUmFqzaszc3kLHZhvUOVMHB+hrfG1bGXI36VU6OHV6JZlx36kGKBc7irmxVcbbVTSADp0/StkVzg9frWqcL5R5+n1EtLL2eVG7mLlKK6XvDDeDDrXK+PcpzWrHUMp4MP8AHyrs9pd5G9bbiFZFwwDA1cWaWLrr0PrNLq3BXF2vQ+fVFbAK6Rx/2cK+WgOk/h8KReIcDmgOJEIHn4fevTx54T67PcxanHk6fPoQ6wRQDWc1uOgxivLGhmrUz0KBNPHIPs7a7YSzArAOg8X+X9X1qV7PfZuZys9yCIhuqHq/qf6v612SKMIoVQABsAKGLZi1tViQIgCqowAK2Fqpua+ZBY2xnaNpVVlUhCMjUcZOfDOB9RVlb3KyIrocq6hlPmGAI/I1TE35rFeNVFClhRRRVIFFFFAFFFFAfOvtZ4b2XFZtsLKElHrqXDf3lanvhXtktIbKBZO0edYlVkVf3lGN3Ygb4ztnrVZ7e7HD2s/mHiP0IZf1epnsNjikt5g8KGSOQESFAWKuuwDkZ2Kt4+NYoyYmrwG741fSTxw9kkr5MhBEaAAAd4jvtgDp1PlXWuceAsvBJba3yTHCiqPFljKlht1JVTt603AUVaJfNnzz7J+ZYrO+JnYLHLGY9Z6KdQZST4A4xn1FdV5z53skspx28UrSROixo6uWLKQNlJwN9yakcX9mfD7ly7wBXY5LRsyZPiSFIBPrjNeOHey3h0JBFsrkb5kZn/usSv5UBzX2M8syyXi3WkrDCG756OzKVwvnjUST4YA8ad/azyXNfpbm2VWeNmDZYLhXA3yeuGUbDzp9jjCgBQABsANgPkK9Uolih7M+V7iwtXhuGjbMhdQhJ05UBgSQPEZ28zWOO+y20vLprmYyFmCgorBVOkYB2GrOAPHwpwoqg0WFksMSRRghI1CKCSSAowNzudq30UUAUUUUBEvuEQzFTNFHIUzp1qG05xnGobZwPtUiKFVGFAUDoAAB9hXuqnmfj62ds8zDJUd1fxN4D0HmajdK2RtJWxU4xzVqvJYfBcoD6r1/PNUcPGMoAd9tJ/Q0vXFyZGacdZGEu3/qDJx8myK1TXgQ6R8Tb/I18tmyyeZt/E+G1WbJlyOnzbJ97eYOOrf94rPCmKtrc909R51Fgh2Dv18B4mt6vr38PLyrbgjuluOBQ/xh9y6ePoV3U9DW+IVBsmK9OnlVgWVRqPdHrXZuo9WMtq5JcK1I07VAgvlPwkH5UxcP4A7gM50A+H7328KkYym6ijowp5nWNWVDWymsfsZm+BW+21OdvwuNOignzO5qVqrshpmu2d78IjlVZn9v3Oevayw7shA9en38KkwcSHjtTrIoYYIyKVeYILOHeSeK3Y7gM6jP8BOftUyaVPo87J4NqNNzpZbl+l9/R/8AD0twDWq6gR1IYAg+dVMZVommhmSWJNmeNshemdQ8NiDWIbpmXUp1L5gZH3FccsMkcctbkwvZnxtMquJ8p27tsNJ9KpLjkPfuvgeZpuaTffrVdxO704BONZCjOwJJ8z86zjLKuEy4/FsnWFyb9BRk5NbOA4OegxufpTVYciW1hCtzxBix1AJEBksx+FQg+Jjjp0q6vuSQLKZpJCsyxtIrqxAQoCw38tsE1UXsV1xLg9ncRljc27lxjAaTQSupc7a+6p9Tq+Vd2KORczf0Pp9BDVVv1Mvpx+Rqn5ruo4zJ+zJRCgyf6WLtAo6nsRk7DwzmtHMfP6rwo3lp39ZVF1D4GJIOtfNcHbpnHUVQ295YSAe9JxGaXxhnFw5z4gIgEZH0H0q84XYLdW09u9j7paOB2anSsjHxYxr8BBCEZ323zW89MByKbi3xc3t1K0qDViTTFkjIxEBgqDjr1x4Vp9lfFWNq9rL/APWs5GiYH8OTp+gIZfkorNjwHiMEYgivIWiUaUeSEmVV8B8WlsDpmpfAOTUtbh7gTzSyyrpkLlcOcgliAOuRsM7VQNOqsVp7SigLuiiisiBRRRQBRRRQGm4s0kxrRX0nI1KDg+Yz0PrW1Vx02rNFAFFFFAFFFFAFFFFAFFFFAFFFFAFFFFAFc09rNyW/oh8KxMx+bf8AQCujSXKr1Irk3O/EVkuLghgdIx0OMCMZH51y5s0Ettq/Q5dTkioVYmcv8TwvZN5ED1UnJHzVu8PmatGjiByynX4fhPkRSYSQQQcEdDTFw7iSyqFbZh4eX9nzHp4V40sO6W4+T1WB7vaLrzJRlZm7308qnwW5Jyux8/A/OtUNtrwp+/8AkasoIOxQnJbHQHr9DVctqpGO2EIbo9EuG5WJNUmAfLrVNc37XLbbRjJ+g6knyxUOSZpCXk7qLkkk7ACuh2HJts9uqy5fWA2VdlGGG2NBGRg+PWtmGEsrpfVmen0+TVS2rpdv0/dkvkvgUIhSZSsgcZQjcdcffIrdPz3GXZLaGe7ZDpYwIDGp8QZXKrn5E0r+za6cW15YM2mS3eRFPkJNQBHycM38Qqh5V4h7tGbS9vZrExM2I1REDAnOoXBRicnPltjGa9eEVBUj67Bghhjsgv5OlcD50iuZXh0yQzxjLQSqFfG24wSGG46HxFJlnz2bppDPxBOHBHKC3CL2uB4vJKDv6KPA9K3cKvLEXaPaJcXs5IVrkvI6xoe6xaWQhTgE90D7VccVmu+3bs7O0mTbTI8ml+gzqBQ+Oenhis7N1m/lzjcbxyxw34vZQGZNWgOO7gAhQNS6sb48aovZOIZYJJJFD3vav27SANKN+78W4XG23iD5VK4ZyzIb1b26MKyIhRIoFIQAhhl3bBc4Y+Hl5YqbxTlK0nkMrxYkPWRGaNj/AGihGfmaWLLa7u7ZX93Yxq9yGHZgAM40HVkAfhzuaU/ZfctELqxlyWtZW0sR1VifH5jV/HVzwvl+2tiWhhVXPWQ5Zz/G5LfnVkbmpZLRTc+8BkuYE91IWeKRXU6tII/eBP2P8NSOZ+XRf2ixSEROCj61GrSwHex0yN2Hh4VMe9C9WA3xuQNz061k3FOCJJcpFNPySJQFuLy7nj2zG0gCNj8QRQSM+v1pitkWNFSNQqKAqqBgADpgVFM9R24tGEd9alY8lyDkLpGTnGcEDfFLMrLbt/WsdtScnPiyDNvbXVwv40jwp/slyCftWU48nErO4jtxiTBieKYFdBbIOoLk9A2CPEVbKNyzZGQcjzoMlcq5FW6dZbT3s2/ujldCRIzEFmyRI/hqz4eIqd7RuIMLizikDvbuSXjRgvbMCAqsxIAGSviB3j6VbKP37Xh/3sf/ADF/zopC/Zi//oP/AOlv/qooU7TRRRWZiFFFFAFFFFAFFFFAFFFFAFFR5r9FOC2/lWluLp4ZNc89Vhhw5I1vJBdsnUVUDjmSVGnI8M5P1FVXHObhbJqlYgsQqIi5dyegVepNcz8Sw9Rt/JGHt4+Q2VXcQ5ht4JI45ZVR5jpRT1Y7eXTqOvnSRdc7yxjtJ7S5SHbMhKNp9WjDZAzVT7Q3EtpDeQnV2MiSow8Qx/1aPtWr+4tySUeHxd/sY+35Srs6Fxbm+KB40KyyNKcL2cZYDcAlm6KN/wBfKt8nG9icAAb5J2AA6n0pG55uHfhpmgd0IEc2UJXIPXJHhhs/w1X88X7T8Jjljzpfs3lAP7pHeHy14zXI9ZnybaaVuma/azlXNDJN7S7fJCylwDuY4ndR/GikfnWq756jSWFZO0Ec4DJOcdkdQ2BOcr9QP8alcN4jbGBXieNYgoxggKBjofwkdN6jGW14jBIg/pYg2gkAgZAByjEeGfiHrXHLLKT99yrztmnc33Yc6cba0s3lTBfKogOdyxHUAjOwJx6Ulc5WbxpFK/xyR6ZCBgawo/6j5CsHh0/v1rw+V+1ghft1P72hQcBx6aSo+flgBv5v4P7xbMg6g6lPkR/3+dasuzFsf1b+D4/k0amC2qvmcXJrS4PUfOpUnC51Yr2bnBxnSSPoa3xcvTt1if6jFe/DHuSceiY9POStdEeLmh4viOryz1P+f2plsuOu6KXXTn905JHz3qLacqSA57MA+eN/vVpFy3J5VlLTxkveRMnh2FrmPP2J0V1BLC8Mi5Egwx6Eb5Gk+BBwfpWOGWN1HGIo+IMIRsv9EpkVfIOTt6eXhXiHlt/Gra04Wy1tgti2pcHXgXso7IqkSOAcAgtpWmjMhkddLs7ltW4JJ82JGc/pTC04b4gD8xn9aWuNcRNpbPOULiMAlQQCckDqfLOa1WHPVm6RHt0V5QuI86nBbHdYKDgg7b4rcjqTbG0XG232oNxUYCiqWzeZ61T3YUamYKPMkAfc1puIiyMoJUspUMOq5BGQfMda5xyNwtLwzLfl7ia2kKaJXYooOdwudyWDbnPhUKjpEd6rjKMGHmpBH3FLl97QraOSSLLvNG2nslRi7Nvsg8enXpS7xqyXhvEbR7QaEuX7KSAE6TuoyF8Pi+hHqaOZMWfGLa56R3AMMh8Adlz6bFD/AAmoVEvmO+M9k9xNY6ZLZtUaTMd1OnU2IyDtjOD+Gpl3xW5u7KG4spRHIVDmMhSrn95CWGRhgQN9/HzFxdoHVkbdWBUj0IwaUeR7Ce2SaGVSESQmJyR3geuADkDYH+I1hu4Fltw3n1JrWZmHZzwxuZITsVKqdxncrn7ePrp9mSCPhyEjJlZ3I88nSPyX86g8y8pR3TB9RikxpLqPiXoQwyM7eP61bcMgEMMcS5IjUKD4nHj/AI1N6otlFwnj3vplN7eG2VGKi1RxFgAfvMe83iMen0rVy1eRwcVzZrI1pOvZl8OV1AAkh23IDY3P4jTHNwmCR9ckMbt+JkUn6kjeraBsAAbAeA2H2rJSMkyo4jwS4jv/AHyz7NjImiWJyVDdNww+S/UeOasl4bJdxOnEI4SpIKJGWJTY5PaHG/y9ano1blNZoou/7Obb/e3P/OP+VFM2qiqWx8oooraQKKKKAKKKKAK1XdyI43djhUVnJ9FBJ/IVtpO9rHFTDwuUL8c5WBfXtD3v7gehULHB/aDfokN9eBWsJ2ZCETDQYfSjHxYEgjqc488Z6rDMrqrKQysAwYHIIIyCD4gikPh/BOImyS0MNlDCIhEwkaSZm2wxKoFXJOT16mo3KIueFXKWFxrntpd4J0RiEb95GAzoXPmcDOehOmAZuLxYlO23X7j/ADrn152knFWtZZ5Rbyxh1RG0g4G66gMgEq+cbnpXUuL2xIDDqvXHlXLPaNqims7pWMZWQxtIACQG3Bwdjhde1fL5MLx6uUf1XT/K/PB5jhtytevX+zPOHK8NpbG5tR2EsLIQys3eywGDknPXP03r1zNJIs1hfshaNFBlUAkp2igk48hn+6Kvl5FeZla6mmuVUhljZVSLPgSiDvfXamdeEv02A8/+gpFZWlUXJ8889NVVv6l97jhvv8idxXnO0e3dY5BO8iMqwxgszF1xgqBsN984xXjg3LDrwj3WUjtHjcYO4UuSy7+YOM49aeLfl5VJOQM/hUD86l/slPHJ+tbYaHO41GNc3y/T5GaxTrhV82JPBOCyLw5La5xq7N4zpOoaWyF3wNwpH2qfy3yybe1S33lAz3yoGzEkjHTG/nTgtuoxhRt6Vsrrj4Y3e+XDd0kbFp77Yor7N7MtqNtDq6/AMfy9KvI+CKoAB0qNsKABt5eVSL3icUOntZUj1nSutlXUfIajuaXLz2mWqBmVZ5o0+KaKF2hXHX+l2Uj1GRXZ/Q4fNX82zb7GJOseSoI7uW6y7yyqE7xGlVGnZQAMfCOuauhbKOij7VXvx0SWTXNriYdk0kYyQHKgnB2yDkYxjINK/L3FL7itus6TR2URyuI0EsjMpwxJk7sa56DBPrvXQsWOPUUbFFeg4TWCnwH2qG3C0PQA0kcOjuLniM3DuIXTyRwp2qiMCL3hWK47Vo8HADDujG+ck4rTzfwKLhFxZ3lmDDEZhDcIrMVZW3yQxO+A/wBdJ61sLQxcw31tZqpmJ1SHTHEilpJD5JGu7dR6biqK+5s7Be0uOH3cMOQDKRG2nJwCyI5ZRWPaXZzQ8Qs75GdYY0aKSVIxIYdRbLiNgRuGxnH7vyBxdXHC5Y//ADPFJrtWG8XbMNXp7tbqpPyIrFk2oxz7xuS1soru0EckbOmokEgo4ypUgjGTtn1FeRyPc3EXavxGZZJFDIIMJAuoZXC/E67jckE1dpwhL3hMtvHbSW0ZV44Y5RhsDDRPpJJUF/A77VN5H4dPDw+CK6ULLGuggMG7qk6NxtnTgfSpRjQl8l44nZSwX6LJNbSmN9Q3yAQrYH7w74z6VF9k0QjW5tJAomtZmGcAMyk4znqQGB/mFPHCuSxb391dJIcXONUOkaQwwS2rO5zq8P3jRxjkSyuZe1mt1aTGC4LKT5atBGr60oUR+KcTjgt5LgnXHECW0EMe6cEDfGc7YzWrgXERdW8c6oyLICVVsZxqIBONt8ZqTxbk6KSwks4QtvHIMdxRgd4EnTkZJx1zU+w4WsMMcS/DGioPkqgf4VKJRE7OuZcf4c8HHI9E0lul8uC8eM6xtghgRuwQ/wAVdcMNUXMvMEVp2QdXkllJWKKNdTuds4zgAbjfNQIprDkqOKbt5JJbmYbLJM2dH9lQAFqzurJHxrRW0nI1KDg+Yz0NSeE3MswYzWz2+CNIZ0YsCOvcJ048jW+8s2KMIyFfB0sRkA+BK5GR6VKIVjw1oa1NKxa7Xi8dpdXb6HTtEaJFjDkb6SME47rDGfLzpp504pJZ2jTxxiTQV1AkgBScZ264JH3rHaWjwbOo3EmEELylWYRqWKr1IHXGSPDeoVnZX97Es63KWsci6o440EhwR3dcjdT5gVo5YujfJc2V+A0sDhX0krrXOx7uPEeHUEU2Fo38P5ntngSZpUjVwe67KGBBIIIz5ipfGeOxWqoX1M8hxHGg1O5/qjy3G9LHIPB4Yb27s5Yo2kjbXG7KCxT0JHkUP1NTfaNwmZJ7a8h16Yco/ZgF0UndlVgR0JHTbastqMqJd1zdPCvaTWEqQjGpw6Myg+JQdB9a9838xSx2Md3ZOrJqUtlc5Vth16d7APjv6VVC+4XImZ7ye4J//HI8uT6djGAPpimHgtul1ZzQC1a2t2BSMOMFgwOW0dV72+9ZUUUP/HFx/wAbB/yKKqv9kN9/6f8AMKxVozuJ9S0UUVsMAooooAooooAqq43y1DdtCZwW7CQSouohdQ6FgPix5H1q1ooAoqBxjj0Fqge4lSJTsCxxk+g6k/KqeH2kWLyxRJKWeZtCDs5AMnpksoAydqAZ61y2ysMMqsAc4IB3HQ7+NUXNnNJtexiij7W5uX0Qxk6VyMamdvBVyKr+ILxaKJphLazFAWNuIXUEAZISUyE5x0yN6gocawzYGT0pGuJpOLcPhurGaS3nQllQOdBdThkkHwsNtiR47jBIqLe+0MS8Iu2cdjdwoYZYTsyyP3AVB3KknI8sY9SKONlzJbywPcRyq0KatUm+kaBljkjcDzFUtrzLe3aCWztY1gbdJLmRkaQeaxRoxVT4FiPlXi15PP7DFkDodrfBPgHbvnPprJB9KV+AJAkKwcTt74zRDRpYXEsLBdl7NYsx6cY2x9TQDhypzkbqWe2mjENzb41orh1IPRkbHTpsRtkfRU5RspuISXdvf3UzraTMhiVuz15LAF3jwzL3ThRgU08uyHtgLbh4tbbB1SuixOxx3QkKjVjOMl8fKvfDeUmh4rcXiyL2VxGqtFg51rp72c4/dP8AMaAoPapyxGnCFEKYWzdXVSS3dJKuMsSSO/k58qd+FzRz2sTKo7OWJSEA7ul0G2BtjBxipF/YpNE8Ug1JIpRl8wwwdxuK8cN4bHbxJDCumOMYVck4HzJJoQSfZMTCt5YvnNrcMFz0KP0x9VJ/iqV7OOCTWb3sDxssAuDJA5xhlbIIABzsFTw8TTtiigFnifKTPxS2vo5FTskaORCpJdTqwAQdviPXyFWnMPL8V7btBOCY2Kk6Tg5VgRg+HT9asqKoNNvbBEVFzhVCjJycKMDJPXYV5S0RTlUUHzCgH7isX3EooV1TSJGvm7BR92Na+H8YgnBME0cuOuh1bHz0naoCQVryVpc4lz0kd29nHBNLchQyqAoRsgHPaE91QDuxHpuarONc331iEmu7aD3YsFcwyO0keroTqUBvp+WalgZb3jEEU0UMkirLNns0OcvjrjbFS2jrn3tf4O728d9FK/8A5YoyquAAGYZdXA1Bvg8cDFNPLfArdFW4iMrtNGp7SSWSQlWAb99sDw6Cp5kLMx0vcwc0LbyxwRxvcXMoJSBCAdI6s7tsi7Hc+RpoK1z7mmyltOLRcRWN5YDF2EwQFnjG/eCjcjofofMUYo2cR5surRe1u7HTACNUkMwkaPJ6smkZHqDS57VrN3ht+JW85McJRkCKAVEhGXEnU7hRgjbJpn4/ztbT2ssVsHupZo2jWFI3zl1I75ZQEAznfyrdwPk1l4MLGcgu0Tq3iFLlmGD46SR9qgJHL3B0jj7RJp5u2VG1TSF9iMrpGwXY+AqyMVQeTOCzWtjFBcMrvGCoKkkac5UZIG4Bx9KuTHSiNHM/a5a9nHbXiECS1mU4yASrEZA8+8B9zTFDf2vEreWOKRZFePS4ByU7RTjPqP1FXPEeXredlaaGOVkBCl1DYz1xmpEFmiDCKqDyUAD7ClF8hG9mNrcRWjQXEbIYJGRCwwGUnOV8wDn7itz8nuvFhexOqo8eiVDnUxxgEY28EP0p0aOtUuFUsxwFBJJ8ANyaUBY41yRBcyrM3aRzKMCWJyjY8iR1qRwbl2O1DCMuxcgs0js7MQMDJY+XlVlwrisN0hkt5FkQMV1L0yOvX5ipMuFGWIA8ycfmatFIXuwznSM+eBn7167Oi04nBK7JFLHIyjLKrAkDON8GqefmWVpHjtrKaUxsULuVijyOuGfdh6gUBc6KxVL+0uIf8DH/AO5X/TWaFOnUUUVmQKKKKAKKKKAKKKKA5zwwq/Md0LoAukSe6h+gXAL9mD+9kk5G/wAflWPbNdxxw20mtRPBcJKiZ7xA+LC9cZCnNX3PtnZ9iJ7u3M3ZsqgoQsi6jjZ9anGfDNKy8JW9tpLfh9kLaObSst3MyM+kMDhVV3dz3fEgCoUvedOCy3Bs76yAkltm7RYycdpG4UkAnYHA/M+lSZeb7iSMrBw+6E7DAEyrHEhI6tIW3Uf1ck+lMlhZiKKOJfhjRUGeuFUAfpUiqQoOR+WPcLJIC2t8l3YdCzbnHoNh9K1ce9n1peXEc8yHtExnSdIfSQVEgx3sY9NtqZK8RzBs4OcHB+dAe6KCaobnnizjk7N5sOTjGiQ/mFxQF9RSh7UO2PDZDb6wRhzIkmgoqd5j1BYEAjSPOtvKV/e3MFvO7QJEyKxVVdpH2wcuSoQ532BoBqrANc245zPHLxOa2uXlWCBUCwREr27sAWMjqQdIBACkgGvd7ylI7RS8NtvcZEcN2zSqA675Vooi+sH19allocONc121o6JcSdm0mSg0sc6eu6g79BjqSRVRxLnmWFDM3D7j3dcFpC0YcL+LsNWoD54Pniq/2tIY7e2vB8dpcRv9GIDAfULTpcwLPAyHdJYyp+Trj9DQC7bXN7fRrNBLHaQuNUYMYllZT0Z8sETP4RkjxNZ5H5kmna5t7oL7xaSaGZBhXU50sF8Oh/Kovsknf3AwyfFbTSw58wGyOn9oj6VPh5YkTi73iMoilgEcib6i6kaSNsYwo8fOgFTk2eS5mu5HtUuLpJ3RnmkULCoPcRFKsygYPRRnzNXU3KzJeR38stvadiMOIlIWRT4SSOVB8gdP6CrriPJlvLN247SGY7GWGRo2b+1pOG+orEXJVvrDy9pcMpypnkaQKfMIx0A+uKlAXOeFNtxTh96o7rMbWUjyf4c/zMf4RTVzVwb3uyng8ZIyF/tDdP7wFWxWirRBY5c4PI/Co7a+TDGIwuuoE6RlVOpcjOnT9RULhXJt3bxLBHxAiBNlHYIZQuc6RIxI/u0515IqUDxivJFbCK8SMAMmqDxprwVqp4nzlawXEdvI5EsjKqqEY7scDLYxUPjXNbrdrZ2sSy3BTtGLtojjXzJxlj6LUIMBWvJSknmjmPiFiIJZvdjC0yRyCMOWw3lrPkD0ph5utoWti9xJLHDH/SOYmZSwAPdOjvEHPQUBPaVc41LnyyM/ao/E79LeF5pSRHGNTEAnA+Q3pA/8PR31sfcuHRRI4Oi5mlxJ6MoTU+fmR61dezu+N7wxobglnjMltITuTgYBz4nSevpULRkc6tcDPD7Z7pfGUkRRg+QZxlmHjgbVv5Z5uF3JNbywtBcQ/HCxB2PirD4h/mKrvZJcMkE9m+7Wczx581JJH5hq082W5teM2V2g7s+baUDG+fhPr1H8tC0bOX+LyJxW6sZiujSJbcKqr3D1HdG/Xr/VNa+ZeXbCyt5LmaIzsPhEzvIWc/AoDEjc+nSrHmnleWS/s7u20h4WKyajjVGevhv1bb1r3zhyY99LA3vBiSA6woQNl8jDd7bYeYNUhD9nPKXuluZJFCz3B7SQAYCZ3VAB0AB6edUnMnFS3FTbXk72tmIw0ZViglbAyGmG4HXYEdKaDyOr/wD3FzdT+jSlV/ki0iryaxjdQrorgdAwDfrQoge5cE/4hP8A3Mn+uinj9hwf7iL/AJa/5VihT//Z"/>
          <p:cNvSpPr>
            <a:spLocks noChangeAspect="1" noChangeArrowheads="1"/>
          </p:cNvSpPr>
          <p:nvPr/>
        </p:nvSpPr>
        <p:spPr bwMode="auto">
          <a:xfrm>
            <a:off x="57150" y="-1571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11270" name="AutoShape 4" descr="data:image/jpeg;base64,/9j/4AAQSkZJRgABAQAAAQABAAD/2wCEAAkGBhQSEBQUEhQWFBQUFhcVGBQYGBocGBgdFxUXHBUfGBQXHSYeGBojGhgXHy8gIycpLCwsGR4xNTAqNSYrLCoBCQoKDgwOGg8PGikkHSQtLCwqKSwsLCwsLCwsKSksKSkpLCwsLCwsKSwsLCwsLCwsLCwpLCwsLCwsLCwsLCwpLP/AABEIAI8BYQMBIgACEQEDEQH/xAAcAAACAgMBAQAAAAAAAAAAAAAABgQFAQMHAgj/xABHEAACAQMCAwUGAwQHBgUFAAABAgMABBESIQUGMRMiQVFhBxQycYGRUqGxFUKCkiNicqLB0dIXU1ST4fAWJGOUsjM0Q1Wj/8QAGgEBAQADAQEAAAAAAAAAAAAAAAECAwQFBv/EAC4RAAICAQQAAwcDBQAAAAAAAAABAhEDBBIhMQVBURMiYXGBkaFS0eEUFUKx8f/aAAwDAQACEQMRAD8A7jRRRQBRRRQBRRRQBRRRQBRRRQBRRRQBRRRQBRRRQBRRRQBRRRQBRRRQBRRRQBRRQTQEW/lwuB1bb6eNKPM4zJGPQ/4UySSamJ+g+VLXMjf0qeYGfzFceSW5nzHjeRS00m+uF+TRf3YVCo6kYA+lfPHMto6XMgfxYkfImu5TEk5NKHO3CEmXOO+N81yRzezkm+nwed4b4w1qakvcfHy+Jy6NKlRx16FsVOD1FbMV6h92jCrWwLQor0BQpla2A15Ar0BVAVnTWQte9NAa8VnTWwrWMVQeQK9BayBXrFAecVnFFZFCGMVitumihT6woooqmsKKKKAKKKKAKKKKAKKKKAKKKKAKKKKAKK0Xd7HEuuV1jUfvOwUfc7VC4VzRa3LulvOkrIAWCHOATgb9Dv5UBaUUVhmxudqAzRUReLwlgomjLE4Ch1yT4YGc1Qcwe0uys5Gild+0XGUWNs79MEgKR65xQDVRULg3GIrqFJoWDI4yD4jzBHgw6EVzH2i+1C6tr17a17MBAgLFNTFmXJAyceI8Kllo63RUThKSCCITNrl0LrbAGWwNWwAA3zUuqQKicQuMDT4n9KkTTBRk0vTXupixrRmnSpdnJqcygtvmyXrqk5ktCdMg8Nj8qk+/ZO29El0CCG39K5rSXJ42sxxz4ZY5eYvQW4Y7np4VQ8xQaWBA2q/nj0tt08KrOKQFxXHlhu5R8hhyRwp4pr3r7EfjvCRKA6DDAb+tKjRkHB2IroT2rK21ab3kxp1LRjDfrW3BqnH3cn3PrPDvFNtYsjteT9PmIgFbAtbrqxeJyrqVI8DXgCvUTTVo+qTTVoAtegtZAr2FqlPIWvQFewtGKA84oxXrFGKoPIFBrJNa3oDNM3JvJcl9JsCsQPef/AetSOReQZL1g7grADu3i3ov+dd04bw6OCNY4lCqowAKEbFX/ZRafhP8xrFOmaKEsk0UUVTEKKKKAKKKKAKKQOM+2a0gkeMRzSPGzIwChRlSQd2Oeo8qrZPajxCYarXhkhXqGYSMD/Kqj7E1LLR1GiuL2Xt0uEl03NtHpBwwTUjr57OSMjyOK67FxWNoBcagIjGJdZ2AUrqyfLarZCXRXLp/axcXdx7vwu2Dnf8ApJfIdW0AjSvqx8Rtnao3MV9x+0iM8ksLRruwjVDoBPiGQHHhkE1LLR1qvn2653v4OJabi5kZYLjDoCFVlV8HKoACCu9P/s39pxvnNvcKqzaSysuQsgHxDSc6WA364Iz0xSJ7ZuF9lxIuBtPGsn1Hcb/4g/Woyo7NzTwqG5tJFnRpYwO00qcMdHeGk5G5xjr41zrkDnGx9+jhtbIW/bBk7ZnLOcDUAQc7Er+Lyp95D4p7zw22kO57MI3zj7jZ+ZXP1rgfE0PD+KPp2Ntcal9VD6l+64+9VkR3T2hc4fs607RVDSu2iMH4QcEkt6ADp47Vzjk7gE/G2lmvbmUxRsF0KcZYjOFX4UUDHQeNdB5/5X/adiohI1qRNET0bKnYnwyp6+eK5fypxi/4PK6vZyukmNUZVhuucMkiqR5jxBqeY8joS+xixUo0fbRujKyuJMnKkEHDAjqPKrXnrkaLiMODhJkB7OXHT+q3mh/LqPVVn9onE7pdNlw2SNjt2sgJA+WtUQH5k/KnTkqzuorKNL1w84LEtqLHBYlQzHqQDjbbYVSHGOV+Ybjgt48Uyto1Yli/R4z0zjcHoRt5YODKOJcdD4Oh5zMQfwR94A/RVH1p69uNvB7nG7qO37QJGw2OMFnB81wOngSPWqT2D8L1S3FweiKsSn1c6m+wVfvU8zLyOy1rmmCjJomnCjJpW4nxfXqI6Y2+4rTmzxxL4nHqdTHDHns3XfFtTenSq6eQeJqiveJFSQPPNbXvdcYYHfoR615kcrk3Z8v/AFyyTdk6TiQGwrT70TVT2mTUmFqzaszc3kLHZhvUOVMHB+hrfG1bGXI36VU6OHV6JZlx36kGKBc7irmxVcbbVTSADp0/StkVzg9frWqcL5R5+n1EtLL2eVG7mLlKK6XvDDeDDrXK+PcpzWrHUMp4MP8AHyrs9pd5G9bbiFZFwwDA1cWaWLrr0PrNLq3BXF2vQ+fVFbAK6Rx/2cK+WgOk/h8KReIcDmgOJEIHn4fevTx54T67PcxanHk6fPoQ6wRQDWc1uOgxivLGhmrUz0KBNPHIPs7a7YSzArAOg8X+X9X1qV7PfZuZys9yCIhuqHq/qf6v612SKMIoVQABsAKGLZi1tViQIgCqowAK2Fqpua+ZBY2xnaNpVVlUhCMjUcZOfDOB9RVlb3KyIrocq6hlPmGAI/I1TE35rFeNVFClhRRRVIFFFFAFFFFAfOvtZ4b2XFZtsLKElHrqXDf3lanvhXtktIbKBZO0edYlVkVf3lGN3Ygb4ztnrVZ7e7HD2s/mHiP0IZf1epnsNjikt5g8KGSOQESFAWKuuwDkZ2Kt4+NYoyYmrwG741fSTxw9kkr5MhBEaAAAd4jvtgDp1PlXWuceAsvBJba3yTHCiqPFljKlht1JVTt603AUVaJfNnzz7J+ZYrO+JnYLHLGY9Z6KdQZST4A4xn1FdV5z53skspx28UrSROixo6uWLKQNlJwN9yakcX9mfD7ly7wBXY5LRsyZPiSFIBPrjNeOHey3h0JBFsrkb5kZn/usSv5UBzX2M8syyXi3WkrDCG756OzKVwvnjUST4YA8ad/azyXNfpbm2VWeNmDZYLhXA3yeuGUbDzp9jjCgBQABsANgPkK9Uolih7M+V7iwtXhuGjbMhdQhJ05UBgSQPEZ28zWOO+y20vLprmYyFmCgorBVOkYB2GrOAPHwpwoqg0WFksMSRRghI1CKCSSAowNzudq30UUAUUUUBEvuEQzFTNFHIUzp1qG05xnGobZwPtUiKFVGFAUDoAAB9hXuqnmfj62ds8zDJUd1fxN4D0HmajdK2RtJWxU4xzVqvJYfBcoD6r1/PNUcPGMoAd9tJ/Q0vXFyZGacdZGEu3/qDJx8myK1TXgQ6R8Tb/I18tmyyeZt/E+G1WbJlyOnzbJ97eYOOrf94rPCmKtrc909R51Fgh2Dv18B4mt6vr38PLyrbgjuluOBQ/xh9y6ePoV3U9DW+IVBsmK9OnlVgWVRqPdHrXZuo9WMtq5JcK1I07VAgvlPwkH5UxcP4A7gM50A+H7328KkYym6ijowp5nWNWVDWymsfsZm+BW+21OdvwuNOignzO5qVqrshpmu2d78IjlVZn9v3Oevayw7shA9en38KkwcSHjtTrIoYYIyKVeYILOHeSeK3Y7gM6jP8BOftUyaVPo87J4NqNNzpZbl+l9/R/8AD0twDWq6gR1IYAg+dVMZVommhmSWJNmeNshemdQ8NiDWIbpmXUp1L5gZH3FccsMkcctbkwvZnxtMquJ8p27tsNJ9KpLjkPfuvgeZpuaTffrVdxO704BONZCjOwJJ8z86zjLKuEy4/FsnWFyb9BRk5NbOA4OegxufpTVYciW1hCtzxBix1AJEBksx+FQg+Jjjp0q6vuSQLKZpJCsyxtIrqxAQoCw38tsE1UXsV1xLg9ncRljc27lxjAaTQSupc7a+6p9Tq+Vd2KORczf0Pp9BDVVv1Mvpx+Rqn5ruo4zJ+zJRCgyf6WLtAo6nsRk7DwzmtHMfP6rwo3lp39ZVF1D4GJIOtfNcHbpnHUVQ295YSAe9JxGaXxhnFw5z4gIgEZH0H0q84XYLdW09u9j7paOB2anSsjHxYxr8BBCEZ323zW89MByKbi3xc3t1K0qDViTTFkjIxEBgqDjr1x4Vp9lfFWNq9rL/APWs5GiYH8OTp+gIZfkorNjwHiMEYgivIWiUaUeSEmVV8B8WlsDpmpfAOTUtbh7gTzSyyrpkLlcOcgliAOuRsM7VQNOqsVp7SigLuiiisiBRRRQBRRRQGm4s0kxrRX0nI1KDg+Yz0PrW1Vx02rNFAFFFFAFFFFAFFFFAFFFFAFFFFAFFFFAFc09rNyW/oh8KxMx+bf8AQCujSXKr1Irk3O/EVkuLghgdIx0OMCMZH51y5s0Ettq/Q5dTkioVYmcv8TwvZN5ED1UnJHzVu8PmatGjiByynX4fhPkRSYSQQQcEdDTFw7iSyqFbZh4eX9nzHp4V40sO6W4+T1WB7vaLrzJRlZm7308qnwW5Jyux8/A/OtUNtrwp+/8AkasoIOxQnJbHQHr9DVctqpGO2EIbo9EuG5WJNUmAfLrVNc37XLbbRjJ+g6knyxUOSZpCXk7qLkkk7ACuh2HJts9uqy5fWA2VdlGGG2NBGRg+PWtmGEsrpfVmen0+TVS2rpdv0/dkvkvgUIhSZSsgcZQjcdcffIrdPz3GXZLaGe7ZDpYwIDGp8QZXKrn5E0r+za6cW15YM2mS3eRFPkJNQBHycM38Qqh5V4h7tGbS9vZrExM2I1REDAnOoXBRicnPltjGa9eEVBUj67Bghhjsgv5OlcD50iuZXh0yQzxjLQSqFfG24wSGG46HxFJlnz2bppDPxBOHBHKC3CL2uB4vJKDv6KPA9K3cKvLEXaPaJcXs5IVrkvI6xoe6xaWQhTgE90D7VccVmu+3bs7O0mTbTI8ml+gzqBQ+Oenhis7N1m/lzjcbxyxw34vZQGZNWgOO7gAhQNS6sb48aovZOIZYJJJFD3vav27SANKN+78W4XG23iD5VK4ZyzIb1b26MKyIhRIoFIQAhhl3bBc4Y+Hl5YqbxTlK0nkMrxYkPWRGaNj/AGihGfmaWLLa7u7ZX93Yxq9yGHZgAM40HVkAfhzuaU/ZfctELqxlyWtZW0sR1VifH5jV/HVzwvl+2tiWhhVXPWQ5Zz/G5LfnVkbmpZLRTc+8BkuYE91IWeKRXU6tII/eBP2P8NSOZ+XRf2ixSEROCj61GrSwHex0yN2Hh4VMe9C9WA3xuQNz061k3FOCJJcpFNPySJQFuLy7nj2zG0gCNj8QRQSM+v1pitkWNFSNQqKAqqBgADpgVFM9R24tGEd9alY8lyDkLpGTnGcEDfFLMrLbt/WsdtScnPiyDNvbXVwv40jwp/slyCftWU48nErO4jtxiTBieKYFdBbIOoLk9A2CPEVbKNyzZGQcjzoMlcq5FW6dZbT3s2/ujldCRIzEFmyRI/hqz4eIqd7RuIMLizikDvbuSXjRgvbMCAqsxIAGSviB3j6VbKP37Xh/3sf/ADF/zopC/Zi//oP/AOlv/qooU7TRRRWZiFFFFAFFFFAFFFFAFFFFAFFR5r9FOC2/lWluLp4ZNc89Vhhw5I1vJBdsnUVUDjmSVGnI8M5P1FVXHObhbJqlYgsQqIi5dyegVepNcz8Sw9Rt/JGHt4+Q2VXcQ5ht4JI45ZVR5jpRT1Y7eXTqOvnSRdc7yxjtJ7S5SHbMhKNp9WjDZAzVT7Q3EtpDeQnV2MiSow8Qx/1aPtWr+4tySUeHxd/sY+35Srs6Fxbm+KB40KyyNKcL2cZYDcAlm6KN/wBfKt8nG9icAAb5J2AA6n0pG55uHfhpmgd0IEc2UJXIPXJHhhs/w1X88X7T8Jjljzpfs3lAP7pHeHy14zXI9ZnybaaVuma/azlXNDJN7S7fJCylwDuY4ndR/GikfnWq756jSWFZO0Ec4DJOcdkdQ2BOcr9QP8alcN4jbGBXieNYgoxggKBjofwkdN6jGW14jBIg/pYg2gkAgZAByjEeGfiHrXHLLKT99yrztmnc33Yc6cba0s3lTBfKogOdyxHUAjOwJx6Ulc5WbxpFK/xyR6ZCBgawo/6j5CsHh0/v1rw+V+1ghft1P72hQcBx6aSo+flgBv5v4P7xbMg6g6lPkR/3+dasuzFsf1b+D4/k0amC2qvmcXJrS4PUfOpUnC51Yr2bnBxnSSPoa3xcvTt1if6jFe/DHuSceiY9POStdEeLmh4viOryz1P+f2plsuOu6KXXTn905JHz3qLacqSA57MA+eN/vVpFy3J5VlLTxkveRMnh2FrmPP2J0V1BLC8Mi5Egwx6Eb5Gk+BBwfpWOGWN1HGIo+IMIRsv9EpkVfIOTt6eXhXiHlt/Gra04Wy1tgti2pcHXgXso7IqkSOAcAgtpWmjMhkddLs7ltW4JJ82JGc/pTC04b4gD8xn9aWuNcRNpbPOULiMAlQQCckDqfLOa1WHPVm6RHt0V5QuI86nBbHdYKDgg7b4rcjqTbG0XG232oNxUYCiqWzeZ61T3YUamYKPMkAfc1puIiyMoJUspUMOq5BGQfMda5xyNwtLwzLfl7ia2kKaJXYooOdwudyWDbnPhUKjpEd6rjKMGHmpBH3FLl97QraOSSLLvNG2nslRi7Nvsg8enXpS7xqyXhvEbR7QaEuX7KSAE6TuoyF8Pi+hHqaOZMWfGLa56R3AMMh8Adlz6bFD/AAmoVEvmO+M9k9xNY6ZLZtUaTMd1OnU2IyDtjOD+Gpl3xW5u7KG4spRHIVDmMhSrn95CWGRhgQN9/HzFxdoHVkbdWBUj0IwaUeR7Ce2SaGVSESQmJyR3geuADkDYH+I1hu4Fltw3n1JrWZmHZzwxuZITsVKqdxncrn7ePrp9mSCPhyEjJlZ3I88nSPyX86g8y8pR3TB9RikxpLqPiXoQwyM7eP61bcMgEMMcS5IjUKD4nHj/AI1N6otlFwnj3vplN7eG2VGKi1RxFgAfvMe83iMen0rVy1eRwcVzZrI1pOvZl8OV1AAkh23IDY3P4jTHNwmCR9ckMbt+JkUn6kjeraBsAAbAeA2H2rJSMkyo4jwS4jv/AHyz7NjImiWJyVDdNww+S/UeOasl4bJdxOnEI4SpIKJGWJTY5PaHG/y9ano1blNZoou/7Obb/e3P/OP+VFM2qiqWx8oooraQKKKKAKKKKAK1XdyI43djhUVnJ9FBJ/IVtpO9rHFTDwuUL8c5WBfXtD3v7gehULHB/aDfokN9eBWsJ2ZCETDQYfSjHxYEgjqc488Z6rDMrqrKQysAwYHIIIyCD4gikPh/BOImyS0MNlDCIhEwkaSZm2wxKoFXJOT16mo3KIueFXKWFxrntpd4J0RiEb95GAzoXPmcDOehOmAZuLxYlO23X7j/ADrn152knFWtZZ5Rbyxh1RG0g4G66gMgEq+cbnpXUuL2xIDDqvXHlXLPaNqims7pWMZWQxtIACQG3Bwdjhde1fL5MLx6uUf1XT/K/PB5jhtytevX+zPOHK8NpbG5tR2EsLIQys3eywGDknPXP03r1zNJIs1hfshaNFBlUAkp2igk48hn+6Kvl5FeZla6mmuVUhljZVSLPgSiDvfXamdeEv02A8/+gpFZWlUXJ8889NVVv6l97jhvv8idxXnO0e3dY5BO8iMqwxgszF1xgqBsN984xXjg3LDrwj3WUjtHjcYO4UuSy7+YOM49aeLfl5VJOQM/hUD86l/slPHJ+tbYaHO41GNc3y/T5GaxTrhV82JPBOCyLw5La5xq7N4zpOoaWyF3wNwpH2qfy3yybe1S33lAz3yoGzEkjHTG/nTgtuoxhRt6Vsrrj4Y3e+XDd0kbFp77Yor7N7MtqNtDq6/AMfy9KvI+CKoAB0qNsKABt5eVSL3icUOntZUj1nSutlXUfIajuaXLz2mWqBmVZ5o0+KaKF2hXHX+l2Uj1GRXZ/Q4fNX82zb7GJOseSoI7uW6y7yyqE7xGlVGnZQAMfCOuauhbKOij7VXvx0SWTXNriYdk0kYyQHKgnB2yDkYxjINK/L3FL7itus6TR2URyuI0EsjMpwxJk7sa56DBPrvXQsWOPUUbFFeg4TWCnwH2qG3C0PQA0kcOjuLniM3DuIXTyRwp2qiMCL3hWK47Vo8HADDujG+ck4rTzfwKLhFxZ3lmDDEZhDcIrMVZW3yQxO+A/wBdJ61sLQxcw31tZqpmJ1SHTHEilpJD5JGu7dR6biqK+5s7Be0uOH3cMOQDKRG2nJwCyI5ZRWPaXZzQ8Qs75GdYY0aKSVIxIYdRbLiNgRuGxnH7vyBxdXHC5Y//ADPFJrtWG8XbMNXp7tbqpPyIrFk2oxz7xuS1soru0EckbOmokEgo4ypUgjGTtn1FeRyPc3EXavxGZZJFDIIMJAuoZXC/E67jckE1dpwhL3hMtvHbSW0ZV44Y5RhsDDRPpJJUF/A77VN5H4dPDw+CK6ULLGuggMG7qk6NxtnTgfSpRjQl8l44nZSwX6LJNbSmN9Q3yAQrYH7w74z6VF9k0QjW5tJAomtZmGcAMyk4znqQGB/mFPHCuSxb391dJIcXONUOkaQwwS2rO5zq8P3jRxjkSyuZe1mt1aTGC4LKT5atBGr60oUR+KcTjgt5LgnXHECW0EMe6cEDfGc7YzWrgXERdW8c6oyLICVVsZxqIBONt8ZqTxbk6KSwks4QtvHIMdxRgd4EnTkZJx1zU+w4WsMMcS/DGioPkqgf4VKJRE7OuZcf4c8HHI9E0lul8uC8eM6xtghgRuwQ/wAVdcMNUXMvMEVp2QdXkllJWKKNdTuds4zgAbjfNQIprDkqOKbt5JJbmYbLJM2dH9lQAFqzurJHxrRW0nI1KDg+Yz0NSeE3MswYzWz2+CNIZ0YsCOvcJ048jW+8s2KMIyFfB0sRkA+BK5GR6VKIVjw1oa1NKxa7Xi8dpdXb6HTtEaJFjDkb6SME47rDGfLzpp504pJZ2jTxxiTQV1AkgBScZ264JH3rHaWjwbOo3EmEELylWYRqWKr1IHXGSPDeoVnZX97Es63KWsci6o440EhwR3dcjdT5gVo5YujfJc2V+A0sDhX0krrXOx7uPEeHUEU2Fo38P5ntngSZpUjVwe67KGBBIIIz5ipfGeOxWqoX1M8hxHGg1O5/qjy3G9LHIPB4Yb27s5Yo2kjbXG7KCxT0JHkUP1NTfaNwmZJ7a8h16Yco/ZgF0UndlVgR0JHTbastqMqJd1zdPCvaTWEqQjGpw6Myg+JQdB9a9838xSx2Md3ZOrJqUtlc5Vth16d7APjv6VVC+4XImZ7ye4J//HI8uT6djGAPpimHgtul1ZzQC1a2t2BSMOMFgwOW0dV72+9ZUUUP/HFx/wAbB/yKKqv9kN9/6f8AMKxVozuJ9S0UUVsMAooooAooooAqq43y1DdtCZwW7CQSouohdQ6FgPix5H1q1ooAoqBxjj0Fqge4lSJTsCxxk+g6k/KqeH2kWLyxRJKWeZtCDs5AMnpksoAydqAZ61y2ysMMqsAc4IB3HQ7+NUXNnNJtexiij7W5uX0Qxk6VyMamdvBVyKr+ILxaKJphLazFAWNuIXUEAZISUyE5x0yN6gocawzYGT0pGuJpOLcPhurGaS3nQllQOdBdThkkHwsNtiR47jBIqLe+0MS8Iu2cdjdwoYZYTsyyP3AVB3KknI8sY9SKONlzJbywPcRyq0KatUm+kaBljkjcDzFUtrzLe3aCWztY1gbdJLmRkaQeaxRoxVT4FiPlXi15PP7DFkDodrfBPgHbvnPprJB9KV+AJAkKwcTt74zRDRpYXEsLBdl7NYsx6cY2x9TQDhypzkbqWe2mjENzb41orh1IPRkbHTpsRtkfRU5RspuISXdvf3UzraTMhiVuz15LAF3jwzL3ThRgU08uyHtgLbh4tbbB1SuixOxx3QkKjVjOMl8fKvfDeUmh4rcXiyL2VxGqtFg51rp72c4/dP8AMaAoPapyxGnCFEKYWzdXVSS3dJKuMsSSO/k58qd+FzRz2sTKo7OWJSEA7ul0G2BtjBxipF/YpNE8Ug1JIpRl8wwwdxuK8cN4bHbxJDCumOMYVck4HzJJoQSfZMTCt5YvnNrcMFz0KP0x9VJ/iqV7OOCTWb3sDxssAuDJA5xhlbIIABzsFTw8TTtiigFnifKTPxS2vo5FTskaORCpJdTqwAQdviPXyFWnMPL8V7btBOCY2Kk6Tg5VgRg+HT9asqKoNNvbBEVFzhVCjJycKMDJPXYV5S0RTlUUHzCgH7isX3EooV1TSJGvm7BR92Na+H8YgnBME0cuOuh1bHz0naoCQVryVpc4lz0kd29nHBNLchQyqAoRsgHPaE91QDuxHpuarONc331iEmu7aD3YsFcwyO0keroTqUBvp+WalgZb3jEEU0UMkirLNns0OcvjrjbFS2jrn3tf4O728d9FK/8A5YoyquAAGYZdXA1Bvg8cDFNPLfArdFW4iMrtNGp7SSWSQlWAb99sDw6Cp5kLMx0vcwc0LbyxwRxvcXMoJSBCAdI6s7tsi7Hc+RpoK1z7mmyltOLRcRWN5YDF2EwQFnjG/eCjcjofofMUYo2cR5surRe1u7HTACNUkMwkaPJ6smkZHqDS57VrN3ht+JW85McJRkCKAVEhGXEnU7hRgjbJpn4/ztbT2ssVsHupZo2jWFI3zl1I75ZQEAznfyrdwPk1l4MLGcgu0Tq3iFLlmGD46SR9qgJHL3B0jj7RJp5u2VG1TSF9iMrpGwXY+AqyMVQeTOCzWtjFBcMrvGCoKkkac5UZIG4Bx9KuTHSiNHM/a5a9nHbXiECS1mU4yASrEZA8+8B9zTFDf2vEreWOKRZFePS4ByU7RTjPqP1FXPEeXredlaaGOVkBCl1DYz1xmpEFmiDCKqDyUAD7ClF8hG9mNrcRWjQXEbIYJGRCwwGUnOV8wDn7itz8nuvFhexOqo8eiVDnUxxgEY28EP0p0aOtUuFUsxwFBJJ8ANyaUBY41yRBcyrM3aRzKMCWJyjY8iR1qRwbl2O1DCMuxcgs0js7MQMDJY+XlVlwrisN0hkt5FkQMV1L0yOvX5ipMuFGWIA8ycfmatFIXuwznSM+eBn7167Oi04nBK7JFLHIyjLKrAkDON8GqefmWVpHjtrKaUxsULuVijyOuGfdh6gUBc6KxVL+0uIf8DH/AO5X/TWaFOnUUUVmQKKKKAKKKKAKKKKA5zwwq/Md0LoAukSe6h+gXAL9mD+9kk5G/wAflWPbNdxxw20mtRPBcJKiZ7xA+LC9cZCnNX3PtnZ9iJ7u3M3ZsqgoQsi6jjZ9anGfDNKy8JW9tpLfh9kLaObSst3MyM+kMDhVV3dz3fEgCoUvedOCy3Bs76yAkltm7RYycdpG4UkAnYHA/M+lSZeb7iSMrBw+6E7DAEyrHEhI6tIW3Uf1ck+lMlhZiKKOJfhjRUGeuFUAfpUiqQoOR+WPcLJIC2t8l3YdCzbnHoNh9K1ce9n1peXEc8yHtExnSdIfSQVEgx3sY9NtqZK8RzBs4OcHB+dAe6KCaobnnizjk7N5sOTjGiQ/mFxQF9RSh7UO2PDZDb6wRhzIkmgoqd5j1BYEAjSPOtvKV/e3MFvO7QJEyKxVVdpH2wcuSoQ532BoBqrANc245zPHLxOa2uXlWCBUCwREr27sAWMjqQdIBACkgGvd7ylI7RS8NtvcZEcN2zSqA675Vooi+sH19allocONc121o6JcSdm0mSg0sc6eu6g79BjqSRVRxLnmWFDM3D7j3dcFpC0YcL+LsNWoD54Pniq/2tIY7e2vB8dpcRv9GIDAfULTpcwLPAyHdJYyp+Trj9DQC7bXN7fRrNBLHaQuNUYMYllZT0Z8sETP4RkjxNZ5H5kmna5t7oL7xaSaGZBhXU50sF8Oh/Kovsknf3AwyfFbTSw58wGyOn9oj6VPh5YkTi73iMoilgEcib6i6kaSNsYwo8fOgFTk2eS5mu5HtUuLpJ3RnmkULCoPcRFKsygYPRRnzNXU3KzJeR38stvadiMOIlIWRT4SSOVB8gdP6CrriPJlvLN247SGY7GWGRo2b+1pOG+orEXJVvrDy9pcMpypnkaQKfMIx0A+uKlAXOeFNtxTh96o7rMbWUjyf4c/zMf4RTVzVwb3uyng8ZIyF/tDdP7wFWxWirRBY5c4PI/Co7a+TDGIwuuoE6RlVOpcjOnT9RULhXJt3bxLBHxAiBNlHYIZQuc6RIxI/u0515IqUDxivJFbCK8SMAMmqDxprwVqp4nzlawXEdvI5EsjKqqEY7scDLYxUPjXNbrdrZ2sSy3BTtGLtojjXzJxlj6LUIMBWvJSknmjmPiFiIJZvdjC0yRyCMOWw3lrPkD0ph5utoWti9xJLHDH/SOYmZSwAPdOjvEHPQUBPaVc41LnyyM/ao/E79LeF5pSRHGNTEAnA+Q3pA/8PR31sfcuHRRI4Oi5mlxJ6MoTU+fmR61dezu+N7wxobglnjMltITuTgYBz4nSevpULRkc6tcDPD7Z7pfGUkRRg+QZxlmHjgbVv5Z5uF3JNbywtBcQ/HCxB2PirD4h/mKrvZJcMkE9m+7Wczx581JJH5hq082W5teM2V2g7s+baUDG+fhPr1H8tC0bOX+LyJxW6sZiujSJbcKqr3D1HdG/Xr/VNa+ZeXbCyt5LmaIzsPhEzvIWc/AoDEjc+nSrHmnleWS/s7u20h4WKyajjVGevhv1bb1r3zhyY99LA3vBiSA6woQNl8jDd7bYeYNUhD9nPKXuluZJFCz3B7SQAYCZ3VAB0AB6edUnMnFS3FTbXk72tmIw0ZViglbAyGmG4HXYEdKaDyOr/wD3FzdT+jSlV/ki0iryaxjdQrorgdAwDfrQoge5cE/4hP8A3Mn+uinj9hwf7iL/AJa/5VihT//Z"/>
          <p:cNvSpPr>
            <a:spLocks noChangeAspect="1" noChangeArrowheads="1"/>
          </p:cNvSpPr>
          <p:nvPr/>
        </p:nvSpPr>
        <p:spPr bwMode="auto">
          <a:xfrm>
            <a:off x="209550" y="-47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11271" name="AutoShape 6" descr="data:image/jpeg;base64,/9j/4AAQSkZJRgABAQAAAQABAAD/2wCEAAkGBhQSEBQUEhQWFBQUFhcVGBQYGBocGBgdFxUXHBUfGBQXHSYeGBojGhgXHy8gIycpLCwsGR4xNTAqNSYrLCoBCQoKDgwOGg8PGikkHSQtLCwqKSwsLCwsLCwsKSksKSkpLCwsLCwsKSwsLCwsLCwsLCwpLCwsLCwsLCwsLCwpLP/AABEIAI8BYQMBIgACEQEDEQH/xAAcAAACAgMBAQAAAAAAAAAAAAAABgQFAQMHAgj/xABHEAACAQMCAwUGAwQHBgUFAAABAgMABBESIQUGMRMiQVFhBxQycYGRUqGxFUKCkiNicqLB0dIXU1ST4fAWJGOUsjM0Q1Wj/8QAGgEBAQADAQEAAAAAAAAAAAAAAAECAwQFBv/EAC4RAAICAQQAAwcDBQAAAAAAAAABAhEDBBIhMQVBURMiYXGBkaFS0eEUFUKx8f/aAAwDAQACEQMRAD8A7jRRRQBRRRQBRRRQBRRRQBRRRQBRRRQBRRRQBRRRQBRRRQBRRRQBRRRQBRRRQBRRQTQEW/lwuB1bb6eNKPM4zJGPQ/4UySSamJ+g+VLXMjf0qeYGfzFceSW5nzHjeRS00m+uF+TRf3YVCo6kYA+lfPHMto6XMgfxYkfImu5TEk5NKHO3CEmXOO+N81yRzezkm+nwed4b4w1qakvcfHy+Jy6NKlRx16FsVOD1FbMV6h92jCrWwLQor0BQpla2A15Ar0BVAVnTWQte9NAa8VnTWwrWMVQeQK9BayBXrFAecVnFFZFCGMVitumihT6woooqmsKKKKAKKKKAKKKKAKKKKAKKKKAKKKKAKK0Xd7HEuuV1jUfvOwUfc7VC4VzRa3LulvOkrIAWCHOATgb9Dv5UBaUUVhmxudqAzRUReLwlgomjLE4Ch1yT4YGc1Qcwe0uys5Gild+0XGUWNs79MEgKR65xQDVRULg3GIrqFJoWDI4yD4jzBHgw6EVzH2i+1C6tr17a17MBAgLFNTFmXJAyceI8Kllo63RUThKSCCITNrl0LrbAGWwNWwAA3zUuqQKicQuMDT4n9KkTTBRk0vTXupixrRmnSpdnJqcygtvmyXrqk5ktCdMg8Nj8qk+/ZO29El0CCG39K5rSXJ42sxxz4ZY5eYvQW4Y7np4VQ8xQaWBA2q/nj0tt08KrOKQFxXHlhu5R8hhyRwp4pr3r7EfjvCRKA6DDAb+tKjRkHB2IroT2rK21ab3kxp1LRjDfrW3BqnH3cn3PrPDvFNtYsjteT9PmIgFbAtbrqxeJyrqVI8DXgCvUTTVo+qTTVoAtegtZAr2FqlPIWvQFewtGKA84oxXrFGKoPIFBrJNa3oDNM3JvJcl9JsCsQPef/AetSOReQZL1g7grADu3i3ov+dd04bw6OCNY4lCqowAKEbFX/ZRafhP8xrFOmaKEsk0UUVTEKKKKAKKKKAKKQOM+2a0gkeMRzSPGzIwChRlSQd2Oeo8qrZPajxCYarXhkhXqGYSMD/Kqj7E1LLR1GiuL2Xt0uEl03NtHpBwwTUjr57OSMjyOK67FxWNoBcagIjGJdZ2AUrqyfLarZCXRXLp/axcXdx7vwu2Dnf8ApJfIdW0AjSvqx8Rtnao3MV9x+0iM8ksLRruwjVDoBPiGQHHhkE1LLR1qvn2653v4OJabi5kZYLjDoCFVlV8HKoACCu9P/s39pxvnNvcKqzaSysuQsgHxDSc6WA364Iz0xSJ7ZuF9lxIuBtPGsn1Hcb/4g/Woyo7NzTwqG5tJFnRpYwO00qcMdHeGk5G5xjr41zrkDnGx9+jhtbIW/bBk7ZnLOcDUAQc7Er+Lyp95D4p7zw22kO57MI3zj7jZ+ZXP1rgfE0PD+KPp2Ntcal9VD6l+64+9VkR3T2hc4fs607RVDSu2iMH4QcEkt6ADp47Vzjk7gE/G2lmvbmUxRsF0KcZYjOFX4UUDHQeNdB5/5X/adiohI1qRNET0bKnYnwyp6+eK5fypxi/4PK6vZyukmNUZVhuucMkiqR5jxBqeY8joS+xixUo0fbRujKyuJMnKkEHDAjqPKrXnrkaLiMODhJkB7OXHT+q3mh/LqPVVn9onE7pdNlw2SNjt2sgJA+WtUQH5k/KnTkqzuorKNL1w84LEtqLHBYlQzHqQDjbbYVSHGOV+Ybjgt48Uyto1Yli/R4z0zjcHoRt5YODKOJcdD4Oh5zMQfwR94A/RVH1p69uNvB7nG7qO37QJGw2OMFnB81wOngSPWqT2D8L1S3FweiKsSn1c6m+wVfvU8zLyOy1rmmCjJomnCjJpW4nxfXqI6Y2+4rTmzxxL4nHqdTHDHns3XfFtTenSq6eQeJqiveJFSQPPNbXvdcYYHfoR615kcrk3Z8v/AFyyTdk6TiQGwrT70TVT2mTUmFqzaszc3kLHZhvUOVMHB+hrfG1bGXI36VU6OHV6JZlx36kGKBc7irmxVcbbVTSADp0/StkVzg9frWqcL5R5+n1EtLL2eVG7mLlKK6XvDDeDDrXK+PcpzWrHUMp4MP8AHyrs9pd5G9bbiFZFwwDA1cWaWLrr0PrNLq3BXF2vQ+fVFbAK6Rx/2cK+WgOk/h8KReIcDmgOJEIHn4fevTx54T67PcxanHk6fPoQ6wRQDWc1uOgxivLGhmrUz0KBNPHIPs7a7YSzArAOg8X+X9X1qV7PfZuZys9yCIhuqHq/qf6v612SKMIoVQABsAKGLZi1tViQIgCqowAK2Fqpua+ZBY2xnaNpVVlUhCMjUcZOfDOB9RVlb3KyIrocq6hlPmGAI/I1TE35rFeNVFClhRRRVIFFFFAFFFFAfOvtZ4b2XFZtsLKElHrqXDf3lanvhXtktIbKBZO0edYlVkVf3lGN3Ygb4ztnrVZ7e7HD2s/mHiP0IZf1epnsNjikt5g8KGSOQESFAWKuuwDkZ2Kt4+NYoyYmrwG741fSTxw9kkr5MhBEaAAAd4jvtgDp1PlXWuceAsvBJba3yTHCiqPFljKlht1JVTt603AUVaJfNnzz7J+ZYrO+JnYLHLGY9Z6KdQZST4A4xn1FdV5z53skspx28UrSROixo6uWLKQNlJwN9yakcX9mfD7ly7wBXY5LRsyZPiSFIBPrjNeOHey3h0JBFsrkb5kZn/usSv5UBzX2M8syyXi3WkrDCG756OzKVwvnjUST4YA8ad/azyXNfpbm2VWeNmDZYLhXA3yeuGUbDzp9jjCgBQABsANgPkK9Uolih7M+V7iwtXhuGjbMhdQhJ05UBgSQPEZ28zWOO+y20vLprmYyFmCgorBVOkYB2GrOAPHwpwoqg0WFksMSRRghI1CKCSSAowNzudq30UUAUUUUBEvuEQzFTNFHIUzp1qG05xnGobZwPtUiKFVGFAUDoAAB9hXuqnmfj62ds8zDJUd1fxN4D0HmajdK2RtJWxU4xzVqvJYfBcoD6r1/PNUcPGMoAd9tJ/Q0vXFyZGacdZGEu3/qDJx8myK1TXgQ6R8Tb/I18tmyyeZt/E+G1WbJlyOnzbJ97eYOOrf94rPCmKtrc909R51Fgh2Dv18B4mt6vr38PLyrbgjuluOBQ/xh9y6ePoV3U9DW+IVBsmK9OnlVgWVRqPdHrXZuo9WMtq5JcK1I07VAgvlPwkH5UxcP4A7gM50A+H7328KkYym6ijowp5nWNWVDWymsfsZm+BW+21OdvwuNOignzO5qVqrshpmu2d78IjlVZn9v3Oevayw7shA9en38KkwcSHjtTrIoYYIyKVeYILOHeSeK3Y7gM6jP8BOftUyaVPo87J4NqNNzpZbl+l9/R/8AD0twDWq6gR1IYAg+dVMZVommhmSWJNmeNshemdQ8NiDWIbpmXUp1L5gZH3FccsMkcctbkwvZnxtMquJ8p27tsNJ9KpLjkPfuvgeZpuaTffrVdxO704BONZCjOwJJ8z86zjLKuEy4/FsnWFyb9BRk5NbOA4OegxufpTVYciW1hCtzxBix1AJEBksx+FQg+Jjjp0q6vuSQLKZpJCsyxtIrqxAQoCw38tsE1UXsV1xLg9ncRljc27lxjAaTQSupc7a+6p9Tq+Vd2KORczf0Pp9BDVVv1Mvpx+Rqn5ruo4zJ+zJRCgyf6WLtAo6nsRk7DwzmtHMfP6rwo3lp39ZVF1D4GJIOtfNcHbpnHUVQ295YSAe9JxGaXxhnFw5z4gIgEZH0H0q84XYLdW09u9j7paOB2anSsjHxYxr8BBCEZ323zW89MByKbi3xc3t1K0qDViTTFkjIxEBgqDjr1x4Vp9lfFWNq9rL/APWs5GiYH8OTp+gIZfkorNjwHiMEYgivIWiUaUeSEmVV8B8WlsDpmpfAOTUtbh7gTzSyyrpkLlcOcgliAOuRsM7VQNOqsVp7SigLuiiisiBRRRQBRRRQGm4s0kxrRX0nI1KDg+Yz0PrW1Vx02rNFAFFFFAFFFFAFFFFAFFFFAFFFFAFFFFAFc09rNyW/oh8KxMx+bf8AQCujSXKr1Irk3O/EVkuLghgdIx0OMCMZH51y5s0Ettq/Q5dTkioVYmcv8TwvZN5ED1UnJHzVu8PmatGjiByynX4fhPkRSYSQQQcEdDTFw7iSyqFbZh4eX9nzHp4V40sO6W4+T1WB7vaLrzJRlZm7308qnwW5Jyux8/A/OtUNtrwp+/8AkasoIOxQnJbHQHr9DVctqpGO2EIbo9EuG5WJNUmAfLrVNc37XLbbRjJ+g6knyxUOSZpCXk7qLkkk7ACuh2HJts9uqy5fWA2VdlGGG2NBGRg+PWtmGEsrpfVmen0+TVS2rpdv0/dkvkvgUIhSZSsgcZQjcdcffIrdPz3GXZLaGe7ZDpYwIDGp8QZXKrn5E0r+za6cW15YM2mS3eRFPkJNQBHycM38Qqh5V4h7tGbS9vZrExM2I1REDAnOoXBRicnPltjGa9eEVBUj67Bghhjsgv5OlcD50iuZXh0yQzxjLQSqFfG24wSGG46HxFJlnz2bppDPxBOHBHKC3CL2uB4vJKDv6KPA9K3cKvLEXaPaJcXs5IVrkvI6xoe6xaWQhTgE90D7VccVmu+3bs7O0mTbTI8ml+gzqBQ+Oenhis7N1m/lzjcbxyxw34vZQGZNWgOO7gAhQNS6sb48aovZOIZYJJJFD3vav27SANKN+78W4XG23iD5VK4ZyzIb1b26MKyIhRIoFIQAhhl3bBc4Y+Hl5YqbxTlK0nkMrxYkPWRGaNj/AGihGfmaWLLa7u7ZX93Yxq9yGHZgAM40HVkAfhzuaU/ZfctELqxlyWtZW0sR1VifH5jV/HVzwvl+2tiWhhVXPWQ5Zz/G5LfnVkbmpZLRTc+8BkuYE91IWeKRXU6tII/eBP2P8NSOZ+XRf2ixSEROCj61GrSwHex0yN2Hh4VMe9C9WA3xuQNz061k3FOCJJcpFNPySJQFuLy7nj2zG0gCNj8QRQSM+v1pitkWNFSNQqKAqqBgADpgVFM9R24tGEd9alY8lyDkLpGTnGcEDfFLMrLbt/WsdtScnPiyDNvbXVwv40jwp/slyCftWU48nErO4jtxiTBieKYFdBbIOoLk9A2CPEVbKNyzZGQcjzoMlcq5FW6dZbT3s2/ujldCRIzEFmyRI/hqz4eIqd7RuIMLizikDvbuSXjRgvbMCAqsxIAGSviB3j6VbKP37Xh/3sf/ADF/zopC/Zi//oP/AOlv/qooU7TRRRWZiFFFFAFFFFAFFFFAFFFFAFFR5r9FOC2/lWluLp4ZNc89Vhhw5I1vJBdsnUVUDjmSVGnI8M5P1FVXHObhbJqlYgsQqIi5dyegVepNcz8Sw9Rt/JGHt4+Q2VXcQ5ht4JI45ZVR5jpRT1Y7eXTqOvnSRdc7yxjtJ7S5SHbMhKNp9WjDZAzVT7Q3EtpDeQnV2MiSow8Qx/1aPtWr+4tySUeHxd/sY+35Srs6Fxbm+KB40KyyNKcL2cZYDcAlm6KN/wBfKt8nG9icAAb5J2AA6n0pG55uHfhpmgd0IEc2UJXIPXJHhhs/w1X88X7T8Jjljzpfs3lAP7pHeHy14zXI9ZnybaaVuma/azlXNDJN7S7fJCylwDuY4ndR/GikfnWq756jSWFZO0Ec4DJOcdkdQ2BOcr9QP8alcN4jbGBXieNYgoxggKBjofwkdN6jGW14jBIg/pYg2gkAgZAByjEeGfiHrXHLLKT99yrztmnc33Yc6cba0s3lTBfKogOdyxHUAjOwJx6Ulc5WbxpFK/xyR6ZCBgawo/6j5CsHh0/v1rw+V+1ghft1P72hQcBx6aSo+flgBv5v4P7xbMg6g6lPkR/3+dasuzFsf1b+D4/k0amC2qvmcXJrS4PUfOpUnC51Yr2bnBxnSSPoa3xcvTt1if6jFe/DHuSceiY9POStdEeLmh4viOryz1P+f2plsuOu6KXXTn905JHz3qLacqSA57MA+eN/vVpFy3J5VlLTxkveRMnh2FrmPP2J0V1BLC8Mi5Egwx6Eb5Gk+BBwfpWOGWN1HGIo+IMIRsv9EpkVfIOTt6eXhXiHlt/Gra04Wy1tgti2pcHXgXso7IqkSOAcAgtpWmjMhkddLs7ltW4JJ82JGc/pTC04b4gD8xn9aWuNcRNpbPOULiMAlQQCckDqfLOa1WHPVm6RHt0V5QuI86nBbHdYKDgg7b4rcjqTbG0XG232oNxUYCiqWzeZ61T3YUamYKPMkAfc1puIiyMoJUspUMOq5BGQfMda5xyNwtLwzLfl7ia2kKaJXYooOdwudyWDbnPhUKjpEd6rjKMGHmpBH3FLl97QraOSSLLvNG2nslRi7Nvsg8enXpS7xqyXhvEbR7QaEuX7KSAE6TuoyF8Pi+hHqaOZMWfGLa56R3AMMh8Adlz6bFD/AAmoVEvmO+M9k9xNY6ZLZtUaTMd1OnU2IyDtjOD+Gpl3xW5u7KG4spRHIVDmMhSrn95CWGRhgQN9/HzFxdoHVkbdWBUj0IwaUeR7Ce2SaGVSESQmJyR3geuADkDYH+I1hu4Fltw3n1JrWZmHZzwxuZITsVKqdxncrn7ePrp9mSCPhyEjJlZ3I88nSPyX86g8y8pR3TB9RikxpLqPiXoQwyM7eP61bcMgEMMcS5IjUKD4nHj/AI1N6otlFwnj3vplN7eG2VGKi1RxFgAfvMe83iMen0rVy1eRwcVzZrI1pOvZl8OV1AAkh23IDY3P4jTHNwmCR9ckMbt+JkUn6kjeraBsAAbAeA2H2rJSMkyo4jwS4jv/AHyz7NjImiWJyVDdNww+S/UeOasl4bJdxOnEI4SpIKJGWJTY5PaHG/y9ano1blNZoou/7Obb/e3P/OP+VFM2qiqWx8oooraQKKKKAKKKKAK1XdyI43djhUVnJ9FBJ/IVtpO9rHFTDwuUL8c5WBfXtD3v7gehULHB/aDfokN9eBWsJ2ZCETDQYfSjHxYEgjqc488Z6rDMrqrKQysAwYHIIIyCD4gikPh/BOImyS0MNlDCIhEwkaSZm2wxKoFXJOT16mo3KIueFXKWFxrntpd4J0RiEb95GAzoXPmcDOehOmAZuLxYlO23X7j/ADrn152knFWtZZ5Rbyxh1RG0g4G66gMgEq+cbnpXUuL2xIDDqvXHlXLPaNqims7pWMZWQxtIACQG3Bwdjhde1fL5MLx6uUf1XT/K/PB5jhtytevX+zPOHK8NpbG5tR2EsLIQys3eywGDknPXP03r1zNJIs1hfshaNFBlUAkp2igk48hn+6Kvl5FeZla6mmuVUhljZVSLPgSiDvfXamdeEv02A8/+gpFZWlUXJ8889NVVv6l97jhvv8idxXnO0e3dY5BO8iMqwxgszF1xgqBsN984xXjg3LDrwj3WUjtHjcYO4UuSy7+YOM49aeLfl5VJOQM/hUD86l/slPHJ+tbYaHO41GNc3y/T5GaxTrhV82JPBOCyLw5La5xq7N4zpOoaWyF3wNwpH2qfy3yybe1S33lAz3yoGzEkjHTG/nTgtuoxhRt6Vsrrj4Y3e+XDd0kbFp77Yor7N7MtqNtDq6/AMfy9KvI+CKoAB0qNsKABt5eVSL3icUOntZUj1nSutlXUfIajuaXLz2mWqBmVZ5o0+KaKF2hXHX+l2Uj1GRXZ/Q4fNX82zb7GJOseSoI7uW6y7yyqE7xGlVGnZQAMfCOuauhbKOij7VXvx0SWTXNriYdk0kYyQHKgnB2yDkYxjINK/L3FL7itus6TR2URyuI0EsjMpwxJk7sa56DBPrvXQsWOPUUbFFeg4TWCnwH2qG3C0PQA0kcOjuLniM3DuIXTyRwp2qiMCL3hWK47Vo8HADDujG+ck4rTzfwKLhFxZ3lmDDEZhDcIrMVZW3yQxO+A/wBdJ61sLQxcw31tZqpmJ1SHTHEilpJD5JGu7dR6biqK+5s7Be0uOH3cMOQDKRG2nJwCyI5ZRWPaXZzQ8Qs75GdYY0aKSVIxIYdRbLiNgRuGxnH7vyBxdXHC5Y//ADPFJrtWG8XbMNXp7tbqpPyIrFk2oxz7xuS1soru0EckbOmokEgo4ypUgjGTtn1FeRyPc3EXavxGZZJFDIIMJAuoZXC/E67jckE1dpwhL3hMtvHbSW0ZV44Y5RhsDDRPpJJUF/A77VN5H4dPDw+CK6ULLGuggMG7qk6NxtnTgfSpRjQl8l44nZSwX6LJNbSmN9Q3yAQrYH7w74z6VF9k0QjW5tJAomtZmGcAMyk4znqQGB/mFPHCuSxb391dJIcXONUOkaQwwS2rO5zq8P3jRxjkSyuZe1mt1aTGC4LKT5atBGr60oUR+KcTjgt5LgnXHECW0EMe6cEDfGc7YzWrgXERdW8c6oyLICVVsZxqIBONt8ZqTxbk6KSwks4QtvHIMdxRgd4EnTkZJx1zU+w4WsMMcS/DGioPkqgf4VKJRE7OuZcf4c8HHI9E0lul8uC8eM6xtghgRuwQ/wAVdcMNUXMvMEVp2QdXkllJWKKNdTuds4zgAbjfNQIprDkqOKbt5JJbmYbLJM2dH9lQAFqzurJHxrRW0nI1KDg+Yz0NSeE3MswYzWz2+CNIZ0YsCOvcJ048jW+8s2KMIyFfB0sRkA+BK5GR6VKIVjw1oa1NKxa7Xi8dpdXb6HTtEaJFjDkb6SME47rDGfLzpp504pJZ2jTxxiTQV1AkgBScZ264JH3rHaWjwbOo3EmEELylWYRqWKr1IHXGSPDeoVnZX97Es63KWsci6o440EhwR3dcjdT5gVo5YujfJc2V+A0sDhX0krrXOx7uPEeHUEU2Fo38P5ntngSZpUjVwe67KGBBIIIz5ipfGeOxWqoX1M8hxHGg1O5/qjy3G9LHIPB4Yb27s5Yo2kjbXG7KCxT0JHkUP1NTfaNwmZJ7a8h16Yco/ZgF0UndlVgR0JHTbastqMqJd1zdPCvaTWEqQjGpw6Myg+JQdB9a9838xSx2Md3ZOrJqUtlc5Vth16d7APjv6VVC+4XImZ7ye4J//HI8uT6djGAPpimHgtul1ZzQC1a2t2BSMOMFgwOW0dV72+9ZUUUP/HFx/wAbB/yKKqv9kN9/6f8AMKxVozuJ9S0UUVsMAooooAooooAqq43y1DdtCZwW7CQSouohdQ6FgPix5H1q1ooAoqBxjj0Fqge4lSJTsCxxk+g6k/KqeH2kWLyxRJKWeZtCDs5AMnpksoAydqAZ61y2ysMMqsAc4IB3HQ7+NUXNnNJtexiij7W5uX0Qxk6VyMamdvBVyKr+ILxaKJphLazFAWNuIXUEAZISUyE5x0yN6gocawzYGT0pGuJpOLcPhurGaS3nQllQOdBdThkkHwsNtiR47jBIqLe+0MS8Iu2cdjdwoYZYTsyyP3AVB3KknI8sY9SKONlzJbywPcRyq0KatUm+kaBljkjcDzFUtrzLe3aCWztY1gbdJLmRkaQeaxRoxVT4FiPlXi15PP7DFkDodrfBPgHbvnPprJB9KV+AJAkKwcTt74zRDRpYXEsLBdl7NYsx6cY2x9TQDhypzkbqWe2mjENzb41orh1IPRkbHTpsRtkfRU5RspuISXdvf3UzraTMhiVuz15LAF3jwzL3ThRgU08uyHtgLbh4tbbB1SuixOxx3QkKjVjOMl8fKvfDeUmh4rcXiyL2VxGqtFg51rp72c4/dP8AMaAoPapyxGnCFEKYWzdXVSS3dJKuMsSSO/k58qd+FzRz2sTKo7OWJSEA7ul0G2BtjBxipF/YpNE8Ug1JIpRl8wwwdxuK8cN4bHbxJDCumOMYVck4HzJJoQSfZMTCt5YvnNrcMFz0KP0x9VJ/iqV7OOCTWb3sDxssAuDJA5xhlbIIABzsFTw8TTtiigFnifKTPxS2vo5FTskaORCpJdTqwAQdviPXyFWnMPL8V7btBOCY2Kk6Tg5VgRg+HT9asqKoNNvbBEVFzhVCjJycKMDJPXYV5S0RTlUUHzCgH7isX3EooV1TSJGvm7BR92Na+H8YgnBME0cuOuh1bHz0naoCQVryVpc4lz0kd29nHBNLchQyqAoRsgHPaE91QDuxHpuarONc331iEmu7aD3YsFcwyO0keroTqUBvp+WalgZb3jEEU0UMkirLNns0OcvjrjbFS2jrn3tf4O728d9FK/8A5YoyquAAGYZdXA1Bvg8cDFNPLfArdFW4iMrtNGp7SSWSQlWAb99sDw6Cp5kLMx0vcwc0LbyxwRxvcXMoJSBCAdI6s7tsi7Hc+RpoK1z7mmyltOLRcRWN5YDF2EwQFnjG/eCjcjofofMUYo2cR5surRe1u7HTACNUkMwkaPJ6smkZHqDS57VrN3ht+JW85McJRkCKAVEhGXEnU7hRgjbJpn4/ztbT2ssVsHupZo2jWFI3zl1I75ZQEAznfyrdwPk1l4MLGcgu0Tq3iFLlmGD46SR9qgJHL3B0jj7RJp5u2VG1TSF9iMrpGwXY+AqyMVQeTOCzWtjFBcMrvGCoKkkac5UZIG4Bx9KuTHSiNHM/a5a9nHbXiECS1mU4yASrEZA8+8B9zTFDf2vEreWOKRZFePS4ByU7RTjPqP1FXPEeXredlaaGOVkBCl1DYz1xmpEFmiDCKqDyUAD7ClF8hG9mNrcRWjQXEbIYJGRCwwGUnOV8wDn7itz8nuvFhexOqo8eiVDnUxxgEY28EP0p0aOtUuFUsxwFBJJ8ANyaUBY41yRBcyrM3aRzKMCWJyjY8iR1qRwbl2O1DCMuxcgs0js7MQMDJY+XlVlwrisN0hkt5FkQMV1L0yOvX5ipMuFGWIA8ycfmatFIXuwznSM+eBn7167Oi04nBK7JFLHIyjLKrAkDON8GqefmWVpHjtrKaUxsULuVijyOuGfdh6gUBc6KxVL+0uIf8DH/AO5X/TWaFOnUUUVmQKKKKAKKKKAKKKKA5zwwq/Md0LoAukSe6h+gXAL9mD+9kk5G/wAflWPbNdxxw20mtRPBcJKiZ7xA+LC9cZCnNX3PtnZ9iJ7u3M3ZsqgoQsi6jjZ9anGfDNKy8JW9tpLfh9kLaObSst3MyM+kMDhVV3dz3fEgCoUvedOCy3Bs76yAkltm7RYycdpG4UkAnYHA/M+lSZeb7iSMrBw+6E7DAEyrHEhI6tIW3Uf1ck+lMlhZiKKOJfhjRUGeuFUAfpUiqQoOR+WPcLJIC2t8l3YdCzbnHoNh9K1ce9n1peXEc8yHtExnSdIfSQVEgx3sY9NtqZK8RzBs4OcHB+dAe6KCaobnnizjk7N5sOTjGiQ/mFxQF9RSh7UO2PDZDb6wRhzIkmgoqd5j1BYEAjSPOtvKV/e3MFvO7QJEyKxVVdpH2wcuSoQ532BoBqrANc245zPHLxOa2uXlWCBUCwREr27sAWMjqQdIBACkgGvd7ylI7RS8NtvcZEcN2zSqA675Vooi+sH19allocONc121o6JcSdm0mSg0sc6eu6g79BjqSRVRxLnmWFDM3D7j3dcFpC0YcL+LsNWoD54Pniq/2tIY7e2vB8dpcRv9GIDAfULTpcwLPAyHdJYyp+Trj9DQC7bXN7fRrNBLHaQuNUYMYllZT0Z8sETP4RkjxNZ5H5kmna5t7oL7xaSaGZBhXU50sF8Oh/Kovsknf3AwyfFbTSw58wGyOn9oj6VPh5YkTi73iMoilgEcib6i6kaSNsYwo8fOgFTk2eS5mu5HtUuLpJ3RnmkULCoPcRFKsygYPRRnzNXU3KzJeR38stvadiMOIlIWRT4SSOVB8gdP6CrriPJlvLN247SGY7GWGRo2b+1pOG+orEXJVvrDy9pcMpypnkaQKfMIx0A+uKlAXOeFNtxTh96o7rMbWUjyf4c/zMf4RTVzVwb3uyng8ZIyF/tDdP7wFWxWirRBY5c4PI/Co7a+TDGIwuuoE6RlVOpcjOnT9RULhXJt3bxLBHxAiBNlHYIZQuc6RIxI/u0515IqUDxivJFbCK8SMAMmqDxprwVqp4nzlawXEdvI5EsjKqqEY7scDLYxUPjXNbrdrZ2sSy3BTtGLtojjXzJxlj6LUIMBWvJSknmjmPiFiIJZvdjC0yRyCMOWw3lrPkD0ph5utoWti9xJLHDH/SOYmZSwAPdOjvEHPQUBPaVc41LnyyM/ao/E79LeF5pSRHGNTEAnA+Q3pA/8PR31sfcuHRRI4Oi5mlxJ6MoTU+fmR61dezu+N7wxobglnjMltITuTgYBz4nSevpULRkc6tcDPD7Z7pfGUkRRg+QZxlmHjgbVv5Z5uF3JNbywtBcQ/HCxB2PirD4h/mKrvZJcMkE9m+7Wczx581JJH5hq082W5teM2V2g7s+baUDG+fhPr1H8tC0bOX+LyJxW6sZiujSJbcKqr3D1HdG/Xr/VNa+ZeXbCyt5LmaIzsPhEzvIWc/AoDEjc+nSrHmnleWS/s7u20h4WKyajjVGevhv1bb1r3zhyY99LA3vBiSA6woQNl8jDd7bYeYNUhD9nPKXuluZJFCz3B7SQAYCZ3VAB0AB6edUnMnFS3FTbXk72tmIw0ZViglbAyGmG4HXYEdKaDyOr/wD3FzdT+jSlV/ki0iryaxjdQrorgdAwDfrQoge5cE/4hP8A3Mn+uinj9hwf7iL/AJa/5VihT//Z"/>
          <p:cNvSpPr>
            <a:spLocks noChangeAspect="1" noChangeArrowheads="1"/>
          </p:cNvSpPr>
          <p:nvPr/>
        </p:nvSpPr>
        <p:spPr bwMode="auto">
          <a:xfrm>
            <a:off x="361950" y="1476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208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23863" y="203200"/>
            <a:ext cx="8526462" cy="92075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ZA" b="1" dirty="0" smtClean="0"/>
              <a:t>An Engineering Profession </a:t>
            </a:r>
            <a:br>
              <a:rPr lang="en-ZA" b="1" dirty="0" smtClean="0"/>
            </a:br>
            <a:r>
              <a:rPr lang="en-ZA" b="1" dirty="0" smtClean="0"/>
              <a:t>relevant to the national imperatives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539552" y="1412874"/>
            <a:ext cx="8604448" cy="5112469"/>
          </a:xfrm>
        </p:spPr>
        <p:txBody>
          <a:bodyPr>
            <a:noAutofit/>
          </a:bodyPr>
          <a:lstStyle/>
          <a:p>
            <a:r>
              <a:rPr lang="en-ZA" sz="2800" b="1" dirty="0" smtClean="0">
                <a:latin typeface="Calibri" pitchFamily="34" charset="0"/>
                <a:cs typeface="Calibri" pitchFamily="34" charset="0"/>
              </a:rPr>
              <a:t>Introspection of the Engineering Profession </a:t>
            </a:r>
          </a:p>
          <a:p>
            <a:pPr lvl="1">
              <a:buFont typeface="Wingdings" pitchFamily="2" charset="2"/>
              <a:buChar char="Ø"/>
            </a:pPr>
            <a:r>
              <a:rPr lang="en-ZA" dirty="0" smtClean="0">
                <a:latin typeface="Calibri" pitchFamily="34" charset="0"/>
                <a:cs typeface="Calibri" pitchFamily="34" charset="0"/>
              </a:rPr>
              <a:t>Shape (gender , race), size, age profile</a:t>
            </a:r>
          </a:p>
          <a:p>
            <a:pPr lvl="1">
              <a:buFont typeface="Wingdings" pitchFamily="2" charset="2"/>
              <a:buChar char="Ø"/>
            </a:pPr>
            <a:r>
              <a:rPr lang="en-ZA" dirty="0" smtClean="0">
                <a:latin typeface="Calibri" pitchFamily="34" charset="0"/>
                <a:cs typeface="Calibri" pitchFamily="34" charset="0"/>
              </a:rPr>
              <a:t> Increased diversity and numbers</a:t>
            </a:r>
          </a:p>
          <a:p>
            <a:r>
              <a:rPr lang="en-ZA" sz="2800" b="1" dirty="0" smtClean="0">
                <a:latin typeface="Calibri" pitchFamily="34" charset="0"/>
                <a:cs typeface="Calibri" pitchFamily="34" charset="0"/>
              </a:rPr>
              <a:t>National Development Plan</a:t>
            </a:r>
          </a:p>
          <a:p>
            <a:pPr lvl="1">
              <a:buFont typeface="Wingdings" pitchFamily="2" charset="2"/>
              <a:buChar char="Ø"/>
            </a:pPr>
            <a:r>
              <a:rPr lang="en-ZA" dirty="0" smtClean="0">
                <a:latin typeface="Calibri" pitchFamily="34" charset="0"/>
                <a:cs typeface="Calibri" pitchFamily="34" charset="0"/>
              </a:rPr>
              <a:t>Building a capable State</a:t>
            </a:r>
          </a:p>
          <a:p>
            <a:pPr lvl="1">
              <a:buFont typeface="Wingdings" pitchFamily="2" charset="2"/>
              <a:buChar char="Ø"/>
            </a:pPr>
            <a:r>
              <a:rPr lang="en-ZA" dirty="0" smtClean="0">
                <a:latin typeface="Calibri" pitchFamily="34" charset="0"/>
                <a:cs typeface="Calibri" pitchFamily="34" charset="0"/>
              </a:rPr>
              <a:t>Active citizenry</a:t>
            </a:r>
          </a:p>
          <a:p>
            <a:pPr lvl="1">
              <a:buFont typeface="Wingdings" pitchFamily="2" charset="2"/>
              <a:buChar char="Ø"/>
            </a:pPr>
            <a:r>
              <a:rPr lang="en-ZA" dirty="0" smtClean="0">
                <a:latin typeface="Calibri" pitchFamily="34" charset="0"/>
                <a:cs typeface="Calibri" pitchFamily="34" charset="0"/>
              </a:rPr>
              <a:t> Developing the human resource skills base</a:t>
            </a:r>
          </a:p>
          <a:p>
            <a:r>
              <a:rPr lang="en-ZA" sz="2800" b="1" dirty="0" smtClean="0">
                <a:latin typeface="Calibri" pitchFamily="34" charset="0"/>
                <a:cs typeface="Calibri" pitchFamily="34" charset="0"/>
              </a:rPr>
              <a:t> National Infrastructure Programme</a:t>
            </a:r>
          </a:p>
          <a:p>
            <a:pPr lvl="1">
              <a:buFont typeface="Wingdings" pitchFamily="2" charset="2"/>
              <a:buChar char="Ø"/>
            </a:pPr>
            <a:r>
              <a:rPr lang="en-ZA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ZA" dirty="0" smtClean="0">
                <a:latin typeface="Calibri" pitchFamily="34" charset="0"/>
                <a:cs typeface="Calibri" pitchFamily="34" charset="0"/>
              </a:rPr>
              <a:t>Skills shortage</a:t>
            </a:r>
          </a:p>
          <a:p>
            <a:pPr lvl="1">
              <a:buFont typeface="Wingdings" pitchFamily="2" charset="2"/>
              <a:buChar char="Ø"/>
            </a:pPr>
            <a:r>
              <a:rPr lang="en-ZA" dirty="0" smtClean="0">
                <a:latin typeface="Calibri" pitchFamily="34" charset="0"/>
                <a:cs typeface="Calibri" pitchFamily="34" charset="0"/>
              </a:rPr>
              <a:t> Procurement Policy, Systems, and Practices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A839F3-877B-4398-9921-4D814032266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09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en-ZA" b="1" dirty="0"/>
              <a:t>ECSA’s Response to The State President’s Call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endParaRPr lang="en-ZA" sz="2400" dirty="0" smtClean="0"/>
          </a:p>
          <a:p>
            <a:r>
              <a:rPr lang="en-ZA" sz="2400" dirty="0" smtClean="0"/>
              <a:t>ECSA invited a smaller group of stakeholders to kick-start the process</a:t>
            </a:r>
          </a:p>
          <a:p>
            <a:pPr lvl="1"/>
            <a:r>
              <a:rPr lang="en-ZA" sz="2400" dirty="0" smtClean="0"/>
              <a:t>Future </a:t>
            </a:r>
            <a:r>
              <a:rPr lang="en-ZA" sz="2400" dirty="0"/>
              <a:t>deliberations would be expanded to solicit a broader range of stakeholder inputs </a:t>
            </a:r>
            <a:r>
              <a:rPr lang="en-ZA" sz="2400" dirty="0" smtClean="0"/>
              <a:t>to ensure reasonable levels </a:t>
            </a:r>
            <a:r>
              <a:rPr lang="en-ZA" sz="2400" dirty="0"/>
              <a:t>of </a:t>
            </a:r>
            <a:r>
              <a:rPr lang="en-ZA" sz="2400" dirty="0" smtClean="0"/>
              <a:t>representation. </a:t>
            </a:r>
          </a:p>
          <a:p>
            <a:endParaRPr lang="en-ZA" sz="2400" dirty="0"/>
          </a:p>
          <a:p>
            <a:r>
              <a:rPr lang="en-ZA" sz="2400" dirty="0" smtClean="0"/>
              <a:t>The group generated </a:t>
            </a:r>
            <a:r>
              <a:rPr lang="en-ZA" sz="2400" dirty="0"/>
              <a:t>a single, consolidated discussion </a:t>
            </a:r>
            <a:r>
              <a:rPr lang="en-ZA" sz="2400" dirty="0" smtClean="0"/>
              <a:t>paper for engagement with Minister Patel :Economic Dev. Ministry and the PICC</a:t>
            </a:r>
          </a:p>
          <a:p>
            <a:pPr lvl="1"/>
            <a:r>
              <a:rPr lang="en-ZA" sz="2400" dirty="0" smtClean="0"/>
              <a:t>The discussion paper is available on request.</a:t>
            </a:r>
          </a:p>
          <a:p>
            <a:pPr lvl="1"/>
            <a:endParaRPr lang="en-ZA" sz="2400" dirty="0"/>
          </a:p>
          <a:p>
            <a:r>
              <a:rPr lang="en-ZA" sz="2400" dirty="0" smtClean="0"/>
              <a:t>The above engagements resulted in the signing of a Memorandum of Intent (MoI).</a:t>
            </a:r>
            <a:endParaRPr lang="en-ZA" sz="24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188640"/>
            <a:ext cx="1137285" cy="1007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2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ECSA &amp; PICC - MoI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ZA" sz="2400" dirty="0" smtClean="0"/>
              <a:t>ECSA &amp; PICC Signed an MoI</a:t>
            </a:r>
          </a:p>
          <a:p>
            <a:pPr lvl="1"/>
            <a:r>
              <a:rPr lang="en-ZA" sz="2000" dirty="0" smtClean="0"/>
              <a:t>On </a:t>
            </a:r>
            <a:r>
              <a:rPr lang="en-ZA" sz="2000" dirty="0"/>
              <a:t>the 19 October 2012, </a:t>
            </a:r>
            <a:r>
              <a:rPr lang="en-ZA" sz="2000" dirty="0" smtClean="0"/>
              <a:t>ECSA  </a:t>
            </a:r>
            <a:r>
              <a:rPr lang="en-ZA" sz="2000" dirty="0"/>
              <a:t>signed a Memorandum of Intent (MoI) with the PICC at a Presidential Infrastructure Investment Conference which was held in </a:t>
            </a:r>
            <a:r>
              <a:rPr lang="en-ZA" sz="2000" dirty="0" err="1"/>
              <a:t>Sandton</a:t>
            </a:r>
            <a:r>
              <a:rPr lang="en-ZA" sz="2000" dirty="0" smtClean="0"/>
              <a:t>.</a:t>
            </a:r>
          </a:p>
          <a:p>
            <a:endParaRPr lang="en-ZA" sz="2400" dirty="0"/>
          </a:p>
          <a:p>
            <a:pPr lvl="0"/>
            <a:r>
              <a:rPr lang="en-ZA" sz="2400" dirty="0"/>
              <a:t>The partnership will initially focus on the development strategies in two key areas:</a:t>
            </a:r>
          </a:p>
          <a:p>
            <a:pPr lvl="0"/>
            <a:endParaRPr lang="en-ZA" sz="1600" dirty="0"/>
          </a:p>
          <a:p>
            <a:pPr lvl="1"/>
            <a:r>
              <a:rPr lang="en-ZA" sz="2000" dirty="0"/>
              <a:t>The development of Engineering skills and capacity to support the roll out and establishment of national infrastructure. </a:t>
            </a:r>
          </a:p>
          <a:p>
            <a:pPr lvl="1"/>
            <a:endParaRPr lang="en-ZA" sz="1400" dirty="0"/>
          </a:p>
          <a:p>
            <a:pPr lvl="1"/>
            <a:r>
              <a:rPr lang="en-ZA" sz="2000" dirty="0"/>
              <a:t>The development of procurement policies and practices which will ensure "value for money" </a:t>
            </a:r>
            <a:endParaRPr lang="en-ZA" sz="1400" dirty="0"/>
          </a:p>
          <a:p>
            <a:pPr algn="just"/>
            <a:endParaRPr lang="en-US" sz="1600" dirty="0"/>
          </a:p>
          <a:p>
            <a:endParaRPr lang="en-ZA" sz="24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188640"/>
            <a:ext cx="1137285" cy="1007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08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ZA" sz="4000" b="1" dirty="0"/>
              <a:t>ECSA &amp; PICC </a:t>
            </a:r>
            <a:r>
              <a:rPr lang="en-ZA" sz="4000" b="1" dirty="0" smtClean="0"/>
              <a:t>Partnership</a:t>
            </a:r>
            <a:endParaRPr lang="en-ZA" sz="4000" b="1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B2BC3C-E58F-4E95-B933-3CBA861B805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7506" y="404664"/>
            <a:ext cx="1137285" cy="1007745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4525963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endParaRPr lang="en-ZA" sz="24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ZA" sz="2400" dirty="0" smtClean="0"/>
              <a:t>The </a:t>
            </a:r>
            <a:r>
              <a:rPr lang="en-ZA" sz="2400" dirty="0"/>
              <a:t>development of Engineering skills and capacity to support the roll out and establishment of national infrastructure. </a:t>
            </a:r>
          </a:p>
          <a:p>
            <a:endParaRPr lang="en-US" sz="1100" dirty="0" smtClean="0"/>
          </a:p>
          <a:p>
            <a:pPr lvl="1"/>
            <a:r>
              <a:rPr lang="en-ZA" sz="2000" dirty="0" smtClean="0"/>
              <a:t>ECSA will </a:t>
            </a:r>
            <a:r>
              <a:rPr lang="en-ZA" sz="2000" dirty="0"/>
              <a:t>mobilise engineering skills and capacity across the profession to support the rollout of the National Infrastructure </a:t>
            </a:r>
            <a:r>
              <a:rPr lang="en-ZA" sz="2000" dirty="0" smtClean="0"/>
              <a:t>Plan</a:t>
            </a:r>
          </a:p>
          <a:p>
            <a:pPr lvl="1"/>
            <a:endParaRPr lang="en-ZA" dirty="0"/>
          </a:p>
          <a:p>
            <a:r>
              <a:rPr lang="en-ZA" sz="2400" dirty="0"/>
              <a:t>The development of procurement policies and practices which will ensure "value for </a:t>
            </a:r>
            <a:r>
              <a:rPr lang="en-ZA" sz="2400" dirty="0" smtClean="0"/>
              <a:t>money“</a:t>
            </a:r>
          </a:p>
          <a:p>
            <a:pPr marL="0" indent="0">
              <a:buNone/>
            </a:pPr>
            <a:r>
              <a:rPr lang="en-ZA" sz="1100" dirty="0" smtClean="0"/>
              <a:t> </a:t>
            </a:r>
          </a:p>
          <a:p>
            <a:pPr lvl="1"/>
            <a:r>
              <a:rPr lang="en-ZA" sz="2000" dirty="0"/>
              <a:t>ECSA and the PICC will work together to ensure that procurement policies and practices ensure cost-effective infrastructure build</a:t>
            </a:r>
          </a:p>
          <a:p>
            <a:endParaRPr lang="en-ZA" sz="2400" dirty="0"/>
          </a:p>
          <a:p>
            <a:pPr lvl="1"/>
            <a:endParaRPr lang="en-US" sz="2400" dirty="0" smtClean="0"/>
          </a:p>
          <a:p>
            <a:pPr lvl="1">
              <a:buNone/>
            </a:pPr>
            <a:endParaRPr lang="en-US" sz="2400" b="1" dirty="0" smtClean="0"/>
          </a:p>
          <a:p>
            <a:pPr>
              <a:buNone/>
            </a:pPr>
            <a:endParaRPr lang="en-US" sz="1100" b="1" dirty="0" smtClean="0"/>
          </a:p>
          <a:p>
            <a:pPr>
              <a:buNone/>
            </a:pPr>
            <a:endParaRPr lang="en-US" sz="1100" b="1" dirty="0" smtClean="0"/>
          </a:p>
          <a:p>
            <a:pPr>
              <a:buNone/>
            </a:pPr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129809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Next Steps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S</a:t>
            </a:r>
            <a:r>
              <a:rPr lang="en-ZA" dirty="0" smtClean="0"/>
              <a:t>olicit </a:t>
            </a:r>
            <a:r>
              <a:rPr lang="en-ZA" dirty="0"/>
              <a:t>a broader range of stakeholder inputs to ensure reasonable levels of </a:t>
            </a:r>
            <a:r>
              <a:rPr lang="en-ZA" dirty="0" smtClean="0"/>
              <a:t>representation.</a:t>
            </a:r>
          </a:p>
          <a:p>
            <a:endParaRPr lang="en-ZA" dirty="0"/>
          </a:p>
          <a:p>
            <a:r>
              <a:rPr lang="en-ZA" dirty="0" smtClean="0"/>
              <a:t>The MoI will be formalized into an MoU by </a:t>
            </a:r>
            <a:r>
              <a:rPr lang="en-ZA" dirty="0" smtClean="0"/>
              <a:t>end June 2013.</a:t>
            </a:r>
            <a:endParaRPr lang="en-ZA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188640"/>
            <a:ext cx="1137285" cy="1007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28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DA28E00851554DAD0F4C75C9BB0059" ma:contentTypeVersion="0" ma:contentTypeDescription="Create a new document." ma:contentTypeScope="" ma:versionID="aa45c0ba1727186db1573b6b6495c58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0A38E1E-CAD1-4497-AD60-69DA8858C77D}"/>
</file>

<file path=customXml/itemProps2.xml><?xml version="1.0" encoding="utf-8"?>
<ds:datastoreItem xmlns:ds="http://schemas.openxmlformats.org/officeDocument/2006/customXml" ds:itemID="{E2C1A110-3F21-439D-98A4-D9F5CFF89E76}"/>
</file>

<file path=customXml/itemProps3.xml><?xml version="1.0" encoding="utf-8"?>
<ds:datastoreItem xmlns:ds="http://schemas.openxmlformats.org/officeDocument/2006/customXml" ds:itemID="{27008C13-B6CC-48BF-8206-70D8779768A7}"/>
</file>

<file path=docProps/app.xml><?xml version="1.0" encoding="utf-8"?>
<Properties xmlns="http://schemas.openxmlformats.org/officeDocument/2006/extended-properties" xmlns:vt="http://schemas.openxmlformats.org/officeDocument/2006/docPropsVTypes">
  <TotalTime>6923</TotalTime>
  <Words>496</Words>
  <Application>Microsoft Office PowerPoint</Application>
  <PresentationFormat>On-screen Show (4:3)</PresentationFormat>
  <Paragraphs>78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ENGINEERING COUNCIL OF SOUTH AFRICA  “endorses the National Infrastructure Plan of government and seeks to provide support in the  implementation of the Plan”</vt:lpstr>
      <vt:lpstr>Presentation Outline</vt:lpstr>
      <vt:lpstr>State President’s Call</vt:lpstr>
      <vt:lpstr> National high priority infrastructure challenges </vt:lpstr>
      <vt:lpstr>An Engineering Profession  relevant to the national imperatives</vt:lpstr>
      <vt:lpstr>ECSA’s Response to The State President’s Call</vt:lpstr>
      <vt:lpstr>ECSA &amp; PICC - MoI</vt:lpstr>
      <vt:lpstr>ECSA &amp; PICC Partnership</vt:lpstr>
      <vt:lpstr>Next Steps</vt:lpstr>
      <vt:lpstr>Questions?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Phindiwe Nkosi</dc:creator>
  <cp:lastModifiedBy>Mathavha Edgar Sabela</cp:lastModifiedBy>
  <cp:revision>111</cp:revision>
  <cp:lastPrinted>2013-05-22T08:55:46Z</cp:lastPrinted>
  <dcterms:created xsi:type="dcterms:W3CDTF">2012-02-07T10:29:45Z</dcterms:created>
  <dcterms:modified xsi:type="dcterms:W3CDTF">2013-05-23T17:43:03Z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0x010100AADA28E00851554DAD0F4C75C9BB0059</vt:lpwstr>
  </property>
</Properties>
</file>